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56"/>
  </p:notesMasterIdLst>
  <p:handoutMasterIdLst>
    <p:handoutMasterId r:id="rId57"/>
  </p:handoutMasterIdLst>
  <p:sldIdLst>
    <p:sldId id="334" r:id="rId2"/>
    <p:sldId id="305" r:id="rId3"/>
    <p:sldId id="316" r:id="rId4"/>
    <p:sldId id="315" r:id="rId5"/>
    <p:sldId id="309" r:id="rId6"/>
    <p:sldId id="317" r:id="rId7"/>
    <p:sldId id="258" r:id="rId8"/>
    <p:sldId id="275" r:id="rId9"/>
    <p:sldId id="329" r:id="rId10"/>
    <p:sldId id="260" r:id="rId11"/>
    <p:sldId id="312" r:id="rId12"/>
    <p:sldId id="274" r:id="rId13"/>
    <p:sldId id="310" r:id="rId14"/>
    <p:sldId id="311" r:id="rId15"/>
    <p:sldId id="288" r:id="rId16"/>
    <p:sldId id="322" r:id="rId17"/>
    <p:sldId id="283" r:id="rId18"/>
    <p:sldId id="306" r:id="rId19"/>
    <p:sldId id="286" r:id="rId20"/>
    <p:sldId id="307" r:id="rId21"/>
    <p:sldId id="284" r:id="rId22"/>
    <p:sldId id="308" r:id="rId23"/>
    <p:sldId id="327" r:id="rId24"/>
    <p:sldId id="325" r:id="rId25"/>
    <p:sldId id="336" r:id="rId26"/>
    <p:sldId id="326" r:id="rId27"/>
    <p:sldId id="303" r:id="rId28"/>
    <p:sldId id="304" r:id="rId29"/>
    <p:sldId id="324" r:id="rId30"/>
    <p:sldId id="328" r:id="rId31"/>
    <p:sldId id="332" r:id="rId32"/>
    <p:sldId id="285" r:id="rId33"/>
    <p:sldId id="289" r:id="rId34"/>
    <p:sldId id="271" r:id="rId35"/>
    <p:sldId id="270" r:id="rId36"/>
    <p:sldId id="272" r:id="rId37"/>
    <p:sldId id="269" r:id="rId38"/>
    <p:sldId id="292" r:id="rId39"/>
    <p:sldId id="294" r:id="rId40"/>
    <p:sldId id="318" r:id="rId41"/>
    <p:sldId id="319" r:id="rId42"/>
    <p:sldId id="320" r:id="rId43"/>
    <p:sldId id="321" r:id="rId44"/>
    <p:sldId id="333" r:id="rId45"/>
    <p:sldId id="293" r:id="rId46"/>
    <p:sldId id="296" r:id="rId47"/>
    <p:sldId id="295" r:id="rId48"/>
    <p:sldId id="300" r:id="rId49"/>
    <p:sldId id="301" r:id="rId50"/>
    <p:sldId id="302" r:id="rId51"/>
    <p:sldId id="331" r:id="rId52"/>
    <p:sldId id="335" r:id="rId53"/>
    <p:sldId id="330" r:id="rId54"/>
    <p:sldId id="313" r:id="rId5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93326" autoAdjust="0"/>
  </p:normalViewPr>
  <p:slideViewPr>
    <p:cSldViewPr>
      <p:cViewPr>
        <p:scale>
          <a:sx n="75" d="100"/>
          <a:sy n="75" d="100"/>
        </p:scale>
        <p:origin x="-169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82"/>
    </p:cViewPr>
  </p:sorterViewPr>
  <p:notesViewPr>
    <p:cSldViewPr>
      <p:cViewPr varScale="1">
        <p:scale>
          <a:sx n="92" d="100"/>
          <a:sy n="92" d="100"/>
        </p:scale>
        <p:origin x="-3096" y="-12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John Barbour &amp; Wally Daniels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2376BB91-09E5-4168-8AA0-2E1DDEC12F65}" type="presOf" srcId="{48945C57-E163-4806-BAB4-8E3DA6F725C7}" destId="{A0BEA72B-1BC4-4405-AC30-CF92691503D1}" srcOrd="0" destOrd="0" presId="urn:microsoft.com/office/officeart/2005/8/layout/vList3"/>
    <dgm:cxn modelId="{376ACAAA-CFEE-4F8D-A756-81A3533A384D}" type="presOf" srcId="{5F5FD4F7-266D-40E3-ADA6-E995B4706BB0}" destId="{936F807D-205A-42F9-ACA0-D0281E4BA92E}" srcOrd="0" destOrd="0" presId="urn:microsoft.com/office/officeart/2005/8/layout/vList3"/>
    <dgm:cxn modelId="{41858117-F3B7-4F1E-AE0E-A490EFBA4334}" type="presParOf" srcId="{936F807D-205A-42F9-ACA0-D0281E4BA92E}" destId="{DB8B639A-BDA5-490D-BDA3-8576F09DA833}" srcOrd="0" destOrd="0" presId="urn:microsoft.com/office/officeart/2005/8/layout/vList3"/>
    <dgm:cxn modelId="{565EE6E7-BE47-4EEE-82F6-BBAF571EBC0B}" type="presParOf" srcId="{DB8B639A-BDA5-490D-BDA3-8576F09DA833}" destId="{66855288-C598-4391-9E49-EB641AB521EB}" srcOrd="0" destOrd="0" presId="urn:microsoft.com/office/officeart/2005/8/layout/vList3"/>
    <dgm:cxn modelId="{03E91077-57DF-411A-AF70-CC19501DE8F2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John Barbour &amp; Wally Daniels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684A91AE-C225-4967-9F06-5E7AFFD04BC9}" type="presOf" srcId="{48945C57-E163-4806-BAB4-8E3DA6F725C7}" destId="{A0BEA72B-1BC4-4405-AC30-CF92691503D1}" srcOrd="0" destOrd="0" presId="urn:microsoft.com/office/officeart/2005/8/layout/vList3"/>
    <dgm:cxn modelId="{EE8CD355-71FE-41AB-BCCA-EF62C5142D78}" type="presOf" srcId="{5F5FD4F7-266D-40E3-ADA6-E995B4706BB0}" destId="{936F807D-205A-42F9-ACA0-D0281E4BA92E}" srcOrd="0" destOrd="0" presId="urn:microsoft.com/office/officeart/2005/8/layout/vList3"/>
    <dgm:cxn modelId="{9EB78706-DD96-4C4C-9BCC-D4BC41DB56B5}" type="presParOf" srcId="{936F807D-205A-42F9-ACA0-D0281E4BA92E}" destId="{DB8B639A-BDA5-490D-BDA3-8576F09DA833}" srcOrd="0" destOrd="0" presId="urn:microsoft.com/office/officeart/2005/8/layout/vList3"/>
    <dgm:cxn modelId="{F0A4FEC6-7F36-4D3D-A128-442420BC764B}" type="presParOf" srcId="{DB8B639A-BDA5-490D-BDA3-8576F09DA833}" destId="{66855288-C598-4391-9E49-EB641AB521EB}" srcOrd="0" destOrd="0" presId="urn:microsoft.com/office/officeart/2005/8/layout/vList3"/>
    <dgm:cxn modelId="{4E528257-0759-4A3B-BA41-7BC037824B2A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Ted Jewett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AF8B4-AB03-4B1D-B4BB-0314DE8699E0}" type="presOf" srcId="{48945C57-E163-4806-BAB4-8E3DA6F725C7}" destId="{A0BEA72B-1BC4-4405-AC30-CF92691503D1}" srcOrd="0" destOrd="0" presId="urn:microsoft.com/office/officeart/2005/8/layout/vList3"/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BA8BA721-F123-47ED-8C84-B452C2B54CE8}" type="presOf" srcId="{5F5FD4F7-266D-40E3-ADA6-E995B4706BB0}" destId="{936F807D-205A-42F9-ACA0-D0281E4BA92E}" srcOrd="0" destOrd="0" presId="urn:microsoft.com/office/officeart/2005/8/layout/vList3"/>
    <dgm:cxn modelId="{BA774021-3EC4-47D1-8360-134220DA6C9C}" type="presParOf" srcId="{936F807D-205A-42F9-ACA0-D0281E4BA92E}" destId="{DB8B639A-BDA5-490D-BDA3-8576F09DA833}" srcOrd="0" destOrd="0" presId="urn:microsoft.com/office/officeart/2005/8/layout/vList3"/>
    <dgm:cxn modelId="{5FBCEA2F-B779-4633-A317-7BDBE2799E8C}" type="presParOf" srcId="{DB8B639A-BDA5-490D-BDA3-8576F09DA833}" destId="{66855288-C598-4391-9E49-EB641AB521EB}" srcOrd="0" destOrd="0" presId="urn:microsoft.com/office/officeart/2005/8/layout/vList3"/>
    <dgm:cxn modelId="{93C01DA3-6428-4A09-8988-668D4422F7AC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Paul </a:t>
          </a:r>
          <a:r>
            <a:rPr lang="en-US" sz="2400" dirty="0" err="1" smtClean="0"/>
            <a:t>Bastyr</a:t>
          </a:r>
          <a:r>
            <a:rPr lang="en-US" sz="2400" dirty="0" smtClean="0"/>
            <a:t> &amp; Jennifer O’Brien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61A98F42-588B-4391-AA66-CB63DAC524D7}" type="presOf" srcId="{48945C57-E163-4806-BAB4-8E3DA6F725C7}" destId="{A0BEA72B-1BC4-4405-AC30-CF92691503D1}" srcOrd="0" destOrd="0" presId="urn:microsoft.com/office/officeart/2005/8/layout/vList3"/>
    <dgm:cxn modelId="{C82B3ED9-9ED8-4EF4-8FE0-BA34800BD3A8}" type="presOf" srcId="{5F5FD4F7-266D-40E3-ADA6-E995B4706BB0}" destId="{936F807D-205A-42F9-ACA0-D0281E4BA92E}" srcOrd="0" destOrd="0" presId="urn:microsoft.com/office/officeart/2005/8/layout/vList3"/>
    <dgm:cxn modelId="{1CD97781-3CF6-49D5-96A2-2F6672F469F6}" type="presParOf" srcId="{936F807D-205A-42F9-ACA0-D0281E4BA92E}" destId="{DB8B639A-BDA5-490D-BDA3-8576F09DA833}" srcOrd="0" destOrd="0" presId="urn:microsoft.com/office/officeart/2005/8/layout/vList3"/>
    <dgm:cxn modelId="{0A945576-BC8E-451A-8984-13F2BA07531F}" type="presParOf" srcId="{DB8B639A-BDA5-490D-BDA3-8576F09DA833}" destId="{66855288-C598-4391-9E49-EB641AB521EB}" srcOrd="0" destOrd="0" presId="urn:microsoft.com/office/officeart/2005/8/layout/vList3"/>
    <dgm:cxn modelId="{7460C12D-4270-48BD-A2FC-80913290592D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John </a:t>
          </a:r>
          <a:r>
            <a:rPr lang="en-US" sz="2400" dirty="0" err="1" smtClean="0"/>
            <a:t>Wentzell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63E8F40B-E5B3-4DA4-9BC4-50ECCE19642C}" type="presOf" srcId="{5F5FD4F7-266D-40E3-ADA6-E995B4706BB0}" destId="{936F807D-205A-42F9-ACA0-D0281E4BA92E}" srcOrd="0" destOrd="0" presId="urn:microsoft.com/office/officeart/2005/8/layout/vList3"/>
    <dgm:cxn modelId="{A552CB21-8D1E-44BC-9AA0-B4DECBADC63C}" type="presOf" srcId="{48945C57-E163-4806-BAB4-8E3DA6F725C7}" destId="{A0BEA72B-1BC4-4405-AC30-CF92691503D1}" srcOrd="0" destOrd="0" presId="urn:microsoft.com/office/officeart/2005/8/layout/vList3"/>
    <dgm:cxn modelId="{E2C52958-0596-4431-8FA0-74AA37F2805B}" type="presParOf" srcId="{936F807D-205A-42F9-ACA0-D0281E4BA92E}" destId="{DB8B639A-BDA5-490D-BDA3-8576F09DA833}" srcOrd="0" destOrd="0" presId="urn:microsoft.com/office/officeart/2005/8/layout/vList3"/>
    <dgm:cxn modelId="{FF91E091-BD3A-453D-A35D-F316A3D4FF51}" type="presParOf" srcId="{DB8B639A-BDA5-490D-BDA3-8576F09DA833}" destId="{66855288-C598-4391-9E49-EB641AB521EB}" srcOrd="0" destOrd="0" presId="urn:microsoft.com/office/officeart/2005/8/layout/vList3"/>
    <dgm:cxn modelId="{0C82018A-F3A8-40B7-8E54-59478838BA11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Dave Mott &amp; Bill Kirkpatrick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BA4A5931-1C44-418E-B907-B2236F56AC4B}" type="presOf" srcId="{5F5FD4F7-266D-40E3-ADA6-E995B4706BB0}" destId="{936F807D-205A-42F9-ACA0-D0281E4BA92E}" srcOrd="0" destOrd="0" presId="urn:microsoft.com/office/officeart/2005/8/layout/vList3"/>
    <dgm:cxn modelId="{3D2BBB77-05C4-4368-8346-2B108060E3B2}" type="presOf" srcId="{48945C57-E163-4806-BAB4-8E3DA6F725C7}" destId="{A0BEA72B-1BC4-4405-AC30-CF92691503D1}" srcOrd="0" destOrd="0" presId="urn:microsoft.com/office/officeart/2005/8/layout/vList3"/>
    <dgm:cxn modelId="{D4449291-7773-4E9D-BA28-6201E7CB90D8}" type="presParOf" srcId="{936F807D-205A-42F9-ACA0-D0281E4BA92E}" destId="{DB8B639A-BDA5-490D-BDA3-8576F09DA833}" srcOrd="0" destOrd="0" presId="urn:microsoft.com/office/officeart/2005/8/layout/vList3"/>
    <dgm:cxn modelId="{B88AA882-B17B-4415-8E91-753FD0A9734B}" type="presParOf" srcId="{DB8B639A-BDA5-490D-BDA3-8576F09DA833}" destId="{66855288-C598-4391-9E49-EB641AB521EB}" srcOrd="0" destOrd="0" presId="urn:microsoft.com/office/officeart/2005/8/layout/vList3"/>
    <dgm:cxn modelId="{10AF856E-81D0-4B1F-849A-E3DF01AFD25D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Bill Colburn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553C13-0218-4B5A-9E21-1E8AA3CB07B1}" type="presOf" srcId="{5F5FD4F7-266D-40E3-ADA6-E995B4706BB0}" destId="{936F807D-205A-42F9-ACA0-D0281E4BA92E}" srcOrd="0" destOrd="0" presId="urn:microsoft.com/office/officeart/2005/8/layout/vList3"/>
    <dgm:cxn modelId="{076F8AA4-9848-4653-B79F-4FC2D72EBDED}" type="presOf" srcId="{48945C57-E163-4806-BAB4-8E3DA6F725C7}" destId="{A0BEA72B-1BC4-4405-AC30-CF92691503D1}" srcOrd="0" destOrd="0" presId="urn:microsoft.com/office/officeart/2005/8/layout/vList3"/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161AE55F-EDE3-4EE2-A456-A7429B755959}" type="presParOf" srcId="{936F807D-205A-42F9-ACA0-D0281E4BA92E}" destId="{DB8B639A-BDA5-490D-BDA3-8576F09DA833}" srcOrd="0" destOrd="0" presId="urn:microsoft.com/office/officeart/2005/8/layout/vList3"/>
    <dgm:cxn modelId="{855C0B76-7EED-4645-9A39-63DA8438DEF8}" type="presParOf" srcId="{DB8B639A-BDA5-490D-BDA3-8576F09DA833}" destId="{66855288-C598-4391-9E49-EB641AB521EB}" srcOrd="0" destOrd="0" presId="urn:microsoft.com/office/officeart/2005/8/layout/vList3"/>
    <dgm:cxn modelId="{048C97CF-B918-4A2F-8117-F27B45CCE978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Andy Crowe &amp; Robert </a:t>
          </a:r>
          <a:r>
            <a:rPr lang="en-US" sz="2400" dirty="0" err="1" smtClean="0"/>
            <a:t>Netzer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90B21-3956-4564-8779-1E2D2752E0B7}" type="presOf" srcId="{48945C57-E163-4806-BAB4-8E3DA6F725C7}" destId="{A0BEA72B-1BC4-4405-AC30-CF92691503D1}" srcOrd="0" destOrd="0" presId="urn:microsoft.com/office/officeart/2005/8/layout/vList3"/>
    <dgm:cxn modelId="{CAE0F5FD-4FD7-4DD0-B793-F2FBBEEF5D32}" type="presOf" srcId="{5F5FD4F7-266D-40E3-ADA6-E995B4706BB0}" destId="{936F807D-205A-42F9-ACA0-D0281E4BA92E}" srcOrd="0" destOrd="0" presId="urn:microsoft.com/office/officeart/2005/8/layout/vList3"/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19B898B6-EFAD-4182-B185-5EB5DF061D8F}" type="presParOf" srcId="{936F807D-205A-42F9-ACA0-D0281E4BA92E}" destId="{DB8B639A-BDA5-490D-BDA3-8576F09DA833}" srcOrd="0" destOrd="0" presId="urn:microsoft.com/office/officeart/2005/8/layout/vList3"/>
    <dgm:cxn modelId="{2CA83308-AB59-4788-97E8-343718F573B2}" type="presParOf" srcId="{DB8B639A-BDA5-490D-BDA3-8576F09DA833}" destId="{66855288-C598-4391-9E49-EB641AB521EB}" srcOrd="0" destOrd="0" presId="urn:microsoft.com/office/officeart/2005/8/layout/vList3"/>
    <dgm:cxn modelId="{C11EF835-0453-4400-9559-583CD6D67610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John </a:t>
          </a:r>
          <a:r>
            <a:rPr lang="en-US" sz="2400" dirty="0" err="1" smtClean="0"/>
            <a:t>Katics</a:t>
          </a:r>
          <a:r>
            <a:rPr lang="en-US" sz="2400" dirty="0" smtClean="0"/>
            <a:t> &amp; John </a:t>
          </a:r>
          <a:r>
            <a:rPr lang="en-US" sz="2400" dirty="0" err="1" smtClean="0"/>
            <a:t>Getsinger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8A4E3-1301-4770-A9B2-DA5C45C771F5}" type="presOf" srcId="{48945C57-E163-4806-BAB4-8E3DA6F725C7}" destId="{A0BEA72B-1BC4-4405-AC30-CF92691503D1}" srcOrd="0" destOrd="0" presId="urn:microsoft.com/office/officeart/2005/8/layout/vList3"/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37CE72CE-0617-440C-8585-ACFFAADC2B1E}" type="presOf" srcId="{5F5FD4F7-266D-40E3-ADA6-E995B4706BB0}" destId="{936F807D-205A-42F9-ACA0-D0281E4BA92E}" srcOrd="0" destOrd="0" presId="urn:microsoft.com/office/officeart/2005/8/layout/vList3"/>
    <dgm:cxn modelId="{ABC7B46D-AF52-4DB8-96A1-BDF0C7645ED5}" type="presParOf" srcId="{936F807D-205A-42F9-ACA0-D0281E4BA92E}" destId="{DB8B639A-BDA5-490D-BDA3-8576F09DA833}" srcOrd="0" destOrd="0" presId="urn:microsoft.com/office/officeart/2005/8/layout/vList3"/>
    <dgm:cxn modelId="{8EC74955-0073-43F2-8CD6-D200B7D4447E}" type="presParOf" srcId="{DB8B639A-BDA5-490D-BDA3-8576F09DA833}" destId="{66855288-C598-4391-9E49-EB641AB521EB}" srcOrd="0" destOrd="0" presId="urn:microsoft.com/office/officeart/2005/8/layout/vList3"/>
    <dgm:cxn modelId="{28420F62-5196-47C9-A72D-813A94720246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Joe </a:t>
          </a:r>
          <a:r>
            <a:rPr lang="en-US" sz="2400" dirty="0" err="1" smtClean="0"/>
            <a:t>Fricton</a:t>
          </a:r>
          <a:r>
            <a:rPr lang="en-US" sz="2400" dirty="0" smtClean="0"/>
            <a:t> </a:t>
          </a:r>
          <a:r>
            <a:rPr lang="en-US" sz="2400" smtClean="0"/>
            <a:t>&amp; Gary </a:t>
          </a:r>
          <a:r>
            <a:rPr lang="en-US" sz="2400" dirty="0" smtClean="0"/>
            <a:t>Reiter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18C2E433-9DF8-4568-8032-D00E91D39D92}" type="presOf" srcId="{48945C57-E163-4806-BAB4-8E3DA6F725C7}" destId="{A0BEA72B-1BC4-4405-AC30-CF92691503D1}" srcOrd="0" destOrd="0" presId="urn:microsoft.com/office/officeart/2005/8/layout/vList3"/>
    <dgm:cxn modelId="{17D7555F-A6AA-4B8E-80A3-B45C8C1248C3}" type="presOf" srcId="{5F5FD4F7-266D-40E3-ADA6-E995B4706BB0}" destId="{936F807D-205A-42F9-ACA0-D0281E4BA92E}" srcOrd="0" destOrd="0" presId="urn:microsoft.com/office/officeart/2005/8/layout/vList3"/>
    <dgm:cxn modelId="{3F4CC62C-3225-4CB5-B67D-930454A2F7A4}" type="presParOf" srcId="{936F807D-205A-42F9-ACA0-D0281E4BA92E}" destId="{DB8B639A-BDA5-490D-BDA3-8576F09DA833}" srcOrd="0" destOrd="0" presId="urn:microsoft.com/office/officeart/2005/8/layout/vList3"/>
    <dgm:cxn modelId="{8EDAEF90-EFBC-42D9-B9EF-0F309285DC7E}" type="presParOf" srcId="{DB8B639A-BDA5-490D-BDA3-8576F09DA833}" destId="{66855288-C598-4391-9E49-EB641AB521EB}" srcOrd="0" destOrd="0" presId="urn:microsoft.com/office/officeart/2005/8/layout/vList3"/>
    <dgm:cxn modelId="{F5FC45C9-FAFC-4941-AB25-8110B61C10F9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Chris Seymour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 custLinFactNeighborY="-20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B64D7A36-3B65-42F2-98F5-7425A0CEABC9}" type="presOf" srcId="{5F5FD4F7-266D-40E3-ADA6-E995B4706BB0}" destId="{936F807D-205A-42F9-ACA0-D0281E4BA92E}" srcOrd="0" destOrd="0" presId="urn:microsoft.com/office/officeart/2005/8/layout/vList3"/>
    <dgm:cxn modelId="{8C1E92ED-29D4-4C0F-8262-DAB5610E08F0}" type="presOf" srcId="{48945C57-E163-4806-BAB4-8E3DA6F725C7}" destId="{A0BEA72B-1BC4-4405-AC30-CF92691503D1}" srcOrd="0" destOrd="0" presId="urn:microsoft.com/office/officeart/2005/8/layout/vList3"/>
    <dgm:cxn modelId="{882F6032-550F-4822-8F8A-444165528955}" type="presParOf" srcId="{936F807D-205A-42F9-ACA0-D0281E4BA92E}" destId="{DB8B639A-BDA5-490D-BDA3-8576F09DA833}" srcOrd="0" destOrd="0" presId="urn:microsoft.com/office/officeart/2005/8/layout/vList3"/>
    <dgm:cxn modelId="{1E19D485-D997-4CAC-B5E1-6CDA9A87E488}" type="presParOf" srcId="{DB8B639A-BDA5-490D-BDA3-8576F09DA833}" destId="{66855288-C598-4391-9E49-EB641AB521EB}" srcOrd="0" destOrd="0" presId="urn:microsoft.com/office/officeart/2005/8/layout/vList3"/>
    <dgm:cxn modelId="{71A367D0-EF7C-4BA5-9C44-8C1A4262CE85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Joe Schroeder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23AA8-8241-4281-9024-DCC42A7ECD18}" type="presOf" srcId="{48945C57-E163-4806-BAB4-8E3DA6F725C7}" destId="{A0BEA72B-1BC4-4405-AC30-CF92691503D1}" srcOrd="0" destOrd="0" presId="urn:microsoft.com/office/officeart/2005/8/layout/vList3"/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361E0193-6A1B-4B35-9FB6-214DF01CB650}" type="presOf" srcId="{5F5FD4F7-266D-40E3-ADA6-E995B4706BB0}" destId="{936F807D-205A-42F9-ACA0-D0281E4BA92E}" srcOrd="0" destOrd="0" presId="urn:microsoft.com/office/officeart/2005/8/layout/vList3"/>
    <dgm:cxn modelId="{0AA01953-B399-4CC7-96C7-DC683291A790}" type="presParOf" srcId="{936F807D-205A-42F9-ACA0-D0281E4BA92E}" destId="{DB8B639A-BDA5-490D-BDA3-8576F09DA833}" srcOrd="0" destOrd="0" presId="urn:microsoft.com/office/officeart/2005/8/layout/vList3"/>
    <dgm:cxn modelId="{256B9D55-BBE7-42B8-9EBC-A3C8F8E07E61}" type="presParOf" srcId="{DB8B639A-BDA5-490D-BDA3-8576F09DA833}" destId="{66855288-C598-4391-9E49-EB641AB521EB}" srcOrd="0" destOrd="0" presId="urn:microsoft.com/office/officeart/2005/8/layout/vList3"/>
    <dgm:cxn modelId="{F2566787-D665-4996-93E3-7589F4FD8DDB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Jim Marquardt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BC786-4F3D-4583-AEC1-4FBBF3727C2C}" type="presOf" srcId="{48945C57-E163-4806-BAB4-8E3DA6F725C7}" destId="{A0BEA72B-1BC4-4405-AC30-CF92691503D1}" srcOrd="0" destOrd="0" presId="urn:microsoft.com/office/officeart/2005/8/layout/vList3"/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DC395482-0479-4CBE-9479-D6C70E2A9EEB}" type="presOf" srcId="{5F5FD4F7-266D-40E3-ADA6-E995B4706BB0}" destId="{936F807D-205A-42F9-ACA0-D0281E4BA92E}" srcOrd="0" destOrd="0" presId="urn:microsoft.com/office/officeart/2005/8/layout/vList3"/>
    <dgm:cxn modelId="{D93BF984-5BF3-43F4-AFF0-FAFFF920DE94}" type="presParOf" srcId="{936F807D-205A-42F9-ACA0-D0281E4BA92E}" destId="{DB8B639A-BDA5-490D-BDA3-8576F09DA833}" srcOrd="0" destOrd="0" presId="urn:microsoft.com/office/officeart/2005/8/layout/vList3"/>
    <dgm:cxn modelId="{EEA7E765-92A9-41E0-B124-61F204B9B213}" type="presParOf" srcId="{DB8B639A-BDA5-490D-BDA3-8576F09DA833}" destId="{66855288-C598-4391-9E49-EB641AB521EB}" srcOrd="0" destOrd="0" presId="urn:microsoft.com/office/officeart/2005/8/layout/vList3"/>
    <dgm:cxn modelId="{A7A4114C-06C9-48DC-B3B4-DA21A35764FF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Ted Jewett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112F5347-662C-4C2E-8E90-4EDFC892F029}" type="presOf" srcId="{48945C57-E163-4806-BAB4-8E3DA6F725C7}" destId="{A0BEA72B-1BC4-4405-AC30-CF92691503D1}" srcOrd="0" destOrd="0" presId="urn:microsoft.com/office/officeart/2005/8/layout/vList3"/>
    <dgm:cxn modelId="{DF96049F-100A-47DC-8CD7-1851CCF8050B}" type="presOf" srcId="{5F5FD4F7-266D-40E3-ADA6-E995B4706BB0}" destId="{936F807D-205A-42F9-ACA0-D0281E4BA92E}" srcOrd="0" destOrd="0" presId="urn:microsoft.com/office/officeart/2005/8/layout/vList3"/>
    <dgm:cxn modelId="{406071A0-5F7B-4481-8802-42236BC2C512}" type="presParOf" srcId="{936F807D-205A-42F9-ACA0-D0281E4BA92E}" destId="{DB8B639A-BDA5-490D-BDA3-8576F09DA833}" srcOrd="0" destOrd="0" presId="urn:microsoft.com/office/officeart/2005/8/layout/vList3"/>
    <dgm:cxn modelId="{7259668A-243F-45CC-9C7D-964283DBD3BF}" type="presParOf" srcId="{DB8B639A-BDA5-490D-BDA3-8576F09DA833}" destId="{66855288-C598-4391-9E49-EB641AB521EB}" srcOrd="0" destOrd="0" presId="urn:microsoft.com/office/officeart/2005/8/layout/vList3"/>
    <dgm:cxn modelId="{204D36F9-25B1-473C-ACC6-3608FCA1B3F1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Bill Colburn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18E89A58-D5E6-401F-B118-5E3E0E75C8A9}" type="presOf" srcId="{48945C57-E163-4806-BAB4-8E3DA6F725C7}" destId="{A0BEA72B-1BC4-4405-AC30-CF92691503D1}" srcOrd="0" destOrd="0" presId="urn:microsoft.com/office/officeart/2005/8/layout/vList3"/>
    <dgm:cxn modelId="{BDA6B810-6311-453C-AC9C-AC3FCA8D39A5}" type="presOf" srcId="{5F5FD4F7-266D-40E3-ADA6-E995B4706BB0}" destId="{936F807D-205A-42F9-ACA0-D0281E4BA92E}" srcOrd="0" destOrd="0" presId="urn:microsoft.com/office/officeart/2005/8/layout/vList3"/>
    <dgm:cxn modelId="{06AD708F-6C8A-420F-B24E-134400159C2A}" type="presParOf" srcId="{936F807D-205A-42F9-ACA0-D0281E4BA92E}" destId="{DB8B639A-BDA5-490D-BDA3-8576F09DA833}" srcOrd="0" destOrd="0" presId="urn:microsoft.com/office/officeart/2005/8/layout/vList3"/>
    <dgm:cxn modelId="{39661B06-F9B7-470D-AF00-34D952A14BFF}" type="presParOf" srcId="{DB8B639A-BDA5-490D-BDA3-8576F09DA833}" destId="{66855288-C598-4391-9E49-EB641AB521EB}" srcOrd="0" destOrd="0" presId="urn:microsoft.com/office/officeart/2005/8/layout/vList3"/>
    <dgm:cxn modelId="{4F52A666-8280-4B5C-9880-E1536252E868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Andy Crowe &amp; Robert </a:t>
          </a:r>
          <a:r>
            <a:rPr lang="en-US" sz="2400" dirty="0" err="1" smtClean="0"/>
            <a:t>Netzer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8319E90F-CE08-4E7A-81EA-28EE4B765EA8}" type="presOf" srcId="{5F5FD4F7-266D-40E3-ADA6-E995B4706BB0}" destId="{936F807D-205A-42F9-ACA0-D0281E4BA92E}" srcOrd="0" destOrd="0" presId="urn:microsoft.com/office/officeart/2005/8/layout/vList3"/>
    <dgm:cxn modelId="{1A59C013-5DA0-4351-B38C-2E07B2C781C0}" type="presOf" srcId="{48945C57-E163-4806-BAB4-8E3DA6F725C7}" destId="{A0BEA72B-1BC4-4405-AC30-CF92691503D1}" srcOrd="0" destOrd="0" presId="urn:microsoft.com/office/officeart/2005/8/layout/vList3"/>
    <dgm:cxn modelId="{A97DF94A-CD3B-42E8-B0B0-981BE5102C45}" type="presParOf" srcId="{936F807D-205A-42F9-ACA0-D0281E4BA92E}" destId="{DB8B639A-BDA5-490D-BDA3-8576F09DA833}" srcOrd="0" destOrd="0" presId="urn:microsoft.com/office/officeart/2005/8/layout/vList3"/>
    <dgm:cxn modelId="{C2BEF26E-14AF-4641-B925-5CA1B8282641}" type="presParOf" srcId="{DB8B639A-BDA5-490D-BDA3-8576F09DA833}" destId="{66855288-C598-4391-9E49-EB641AB521EB}" srcOrd="0" destOrd="0" presId="urn:microsoft.com/office/officeart/2005/8/layout/vList3"/>
    <dgm:cxn modelId="{B5CF3DF4-2F3D-4D37-8623-2106F5692094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Chris Seymour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4005C1E9-5D49-4F6C-88B8-178BAE5D596B}" type="presOf" srcId="{48945C57-E163-4806-BAB4-8E3DA6F725C7}" destId="{A0BEA72B-1BC4-4405-AC30-CF92691503D1}" srcOrd="0" destOrd="0" presId="urn:microsoft.com/office/officeart/2005/8/layout/vList3"/>
    <dgm:cxn modelId="{E64CE61F-BDA9-4B14-9E1B-BA14451E57BB}" type="presOf" srcId="{5F5FD4F7-266D-40E3-ADA6-E995B4706BB0}" destId="{936F807D-205A-42F9-ACA0-D0281E4BA92E}" srcOrd="0" destOrd="0" presId="urn:microsoft.com/office/officeart/2005/8/layout/vList3"/>
    <dgm:cxn modelId="{A181AD10-CF1E-48CC-A5A4-A43383FDEEC1}" type="presParOf" srcId="{936F807D-205A-42F9-ACA0-D0281E4BA92E}" destId="{DB8B639A-BDA5-490D-BDA3-8576F09DA833}" srcOrd="0" destOrd="0" presId="urn:microsoft.com/office/officeart/2005/8/layout/vList3"/>
    <dgm:cxn modelId="{4E5A4A61-9CCF-4BA8-AD62-905907FEA0D6}" type="presParOf" srcId="{DB8B639A-BDA5-490D-BDA3-8576F09DA833}" destId="{66855288-C598-4391-9E49-EB641AB521EB}" srcOrd="0" destOrd="0" presId="urn:microsoft.com/office/officeart/2005/8/layout/vList3"/>
    <dgm:cxn modelId="{3256195C-670D-4271-A580-F29606099690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John </a:t>
          </a:r>
          <a:r>
            <a:rPr lang="en-US" sz="2400" dirty="0" err="1" smtClean="0"/>
            <a:t>Katics</a:t>
          </a:r>
          <a:r>
            <a:rPr lang="en-US" sz="2400" dirty="0" smtClean="0"/>
            <a:t> &amp; John </a:t>
          </a:r>
          <a:r>
            <a:rPr lang="en-US" sz="2400" dirty="0" err="1" smtClean="0"/>
            <a:t>Getsinger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1981B946-2203-4D62-920C-CBE1D3D722F1}" type="presOf" srcId="{5F5FD4F7-266D-40E3-ADA6-E995B4706BB0}" destId="{936F807D-205A-42F9-ACA0-D0281E4BA92E}" srcOrd="0" destOrd="0" presId="urn:microsoft.com/office/officeart/2005/8/layout/vList3"/>
    <dgm:cxn modelId="{52734B24-6BB9-4929-AC95-0D99053DB573}" type="presOf" srcId="{48945C57-E163-4806-BAB4-8E3DA6F725C7}" destId="{A0BEA72B-1BC4-4405-AC30-CF92691503D1}" srcOrd="0" destOrd="0" presId="urn:microsoft.com/office/officeart/2005/8/layout/vList3"/>
    <dgm:cxn modelId="{93FBB700-3398-48B8-BDB8-84D06B7D269A}" type="presParOf" srcId="{936F807D-205A-42F9-ACA0-D0281E4BA92E}" destId="{DB8B639A-BDA5-490D-BDA3-8576F09DA833}" srcOrd="0" destOrd="0" presId="urn:microsoft.com/office/officeart/2005/8/layout/vList3"/>
    <dgm:cxn modelId="{FD4B04E9-09BF-4B71-8FA2-93DDC76D8D8B}" type="presParOf" srcId="{DB8B639A-BDA5-490D-BDA3-8576F09DA833}" destId="{66855288-C598-4391-9E49-EB641AB521EB}" srcOrd="0" destOrd="0" presId="urn:microsoft.com/office/officeart/2005/8/layout/vList3"/>
    <dgm:cxn modelId="{76344F38-A2B0-47C9-814D-FD95CF800766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Jennifer Bowers &amp; Pam </a:t>
          </a:r>
          <a:r>
            <a:rPr lang="en-US" sz="2400" dirty="0" err="1" smtClean="0"/>
            <a:t>Paufler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50FB9-438B-4344-81B4-09F05A8BED98}" type="presOf" srcId="{5F5FD4F7-266D-40E3-ADA6-E995B4706BB0}" destId="{936F807D-205A-42F9-ACA0-D0281E4BA92E}" srcOrd="0" destOrd="0" presId="urn:microsoft.com/office/officeart/2005/8/layout/vList3"/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3959AC69-4F96-4D03-8E7E-2C9BE61F0AE9}" type="presOf" srcId="{48945C57-E163-4806-BAB4-8E3DA6F725C7}" destId="{A0BEA72B-1BC4-4405-AC30-CF92691503D1}" srcOrd="0" destOrd="0" presId="urn:microsoft.com/office/officeart/2005/8/layout/vList3"/>
    <dgm:cxn modelId="{1930536D-41C4-413B-BFE1-4FA3EF3B8622}" type="presParOf" srcId="{936F807D-205A-42F9-ACA0-D0281E4BA92E}" destId="{DB8B639A-BDA5-490D-BDA3-8576F09DA833}" srcOrd="0" destOrd="0" presId="urn:microsoft.com/office/officeart/2005/8/layout/vList3"/>
    <dgm:cxn modelId="{436A6C09-ED8D-4F35-BD6B-AF2EC726A91D}" type="presParOf" srcId="{DB8B639A-BDA5-490D-BDA3-8576F09DA833}" destId="{66855288-C598-4391-9E49-EB641AB521EB}" srcOrd="0" destOrd="0" presId="urn:microsoft.com/office/officeart/2005/8/layout/vList3"/>
    <dgm:cxn modelId="{9465882C-A9E1-471D-9BA7-9F70B7D3B2E8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5FD4F7-266D-40E3-ADA6-E995B4706B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8945C57-E163-4806-BAB4-8E3DA6F725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Joe Schroeder</a:t>
          </a:r>
          <a:endParaRPr lang="en-US" sz="2400" dirty="0"/>
        </a:p>
      </dgm:t>
    </dgm:pt>
    <dgm:pt modelId="{5CD2E6B3-A6A4-43BA-9D49-872C53557BD4}" type="parTrans" cxnId="{3456AFC5-DC92-4DAA-A545-E94B8B6C4A93}">
      <dgm:prSet/>
      <dgm:spPr/>
      <dgm:t>
        <a:bodyPr/>
        <a:lstStyle/>
        <a:p>
          <a:endParaRPr lang="en-US"/>
        </a:p>
      </dgm:t>
    </dgm:pt>
    <dgm:pt modelId="{196784AD-CECA-4715-821C-8E59F3360E83}" type="sibTrans" cxnId="{3456AFC5-DC92-4DAA-A545-E94B8B6C4A93}">
      <dgm:prSet/>
      <dgm:spPr/>
      <dgm:t>
        <a:bodyPr/>
        <a:lstStyle/>
        <a:p>
          <a:endParaRPr lang="en-US"/>
        </a:p>
      </dgm:t>
    </dgm:pt>
    <dgm:pt modelId="{936F807D-205A-42F9-ACA0-D0281E4BA92E}" type="pres">
      <dgm:prSet presAssocID="{5F5FD4F7-266D-40E3-ADA6-E995B4706BB0}" presName="linearFlow" presStyleCnt="0">
        <dgm:presLayoutVars>
          <dgm:dir/>
          <dgm:resizeHandles val="exact"/>
        </dgm:presLayoutVars>
      </dgm:prSet>
      <dgm:spPr/>
    </dgm:pt>
    <dgm:pt modelId="{DB8B639A-BDA5-490D-BDA3-8576F09DA833}" type="pres">
      <dgm:prSet presAssocID="{48945C57-E163-4806-BAB4-8E3DA6F725C7}" presName="composite" presStyleCnt="0"/>
      <dgm:spPr/>
    </dgm:pt>
    <dgm:pt modelId="{66855288-C598-4391-9E49-EB641AB521EB}" type="pres">
      <dgm:prSet presAssocID="{48945C57-E163-4806-BAB4-8E3DA6F725C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0BEA72B-1BC4-4405-AC30-CF92691503D1}" type="pres">
      <dgm:prSet presAssocID="{48945C57-E163-4806-BAB4-8E3DA6F725C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C7D71-E006-4F4A-B90D-D64CFCA78EF7}" type="presOf" srcId="{5F5FD4F7-266D-40E3-ADA6-E995B4706BB0}" destId="{936F807D-205A-42F9-ACA0-D0281E4BA92E}" srcOrd="0" destOrd="0" presId="urn:microsoft.com/office/officeart/2005/8/layout/vList3"/>
    <dgm:cxn modelId="{3456AFC5-DC92-4DAA-A545-E94B8B6C4A93}" srcId="{5F5FD4F7-266D-40E3-ADA6-E995B4706BB0}" destId="{48945C57-E163-4806-BAB4-8E3DA6F725C7}" srcOrd="0" destOrd="0" parTransId="{5CD2E6B3-A6A4-43BA-9D49-872C53557BD4}" sibTransId="{196784AD-CECA-4715-821C-8E59F3360E83}"/>
    <dgm:cxn modelId="{7A0A5F85-9B52-4F85-9829-049E2AEE2971}" type="presOf" srcId="{48945C57-E163-4806-BAB4-8E3DA6F725C7}" destId="{A0BEA72B-1BC4-4405-AC30-CF92691503D1}" srcOrd="0" destOrd="0" presId="urn:microsoft.com/office/officeart/2005/8/layout/vList3"/>
    <dgm:cxn modelId="{00E5A654-7624-4390-915F-2108DAC90A0A}" type="presParOf" srcId="{936F807D-205A-42F9-ACA0-D0281E4BA92E}" destId="{DB8B639A-BDA5-490D-BDA3-8576F09DA833}" srcOrd="0" destOrd="0" presId="urn:microsoft.com/office/officeart/2005/8/layout/vList3"/>
    <dgm:cxn modelId="{9C3955EB-8D5A-46BC-A76C-880DC7D5B7C8}" type="presParOf" srcId="{DB8B639A-BDA5-490D-BDA3-8576F09DA833}" destId="{66855288-C598-4391-9E49-EB641AB521EB}" srcOrd="0" destOrd="0" presId="urn:microsoft.com/office/officeart/2005/8/layout/vList3"/>
    <dgm:cxn modelId="{FC0E471D-0104-45AC-9014-AC29F37249B9}" type="presParOf" srcId="{DB8B639A-BDA5-490D-BDA3-8576F09DA833}" destId="{A0BEA72B-1BC4-4405-AC30-CF926915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John Barbour &amp; Wally Daniels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John Barbour &amp; Wally Daniels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Ted Jewett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Paul </a:t>
          </a:r>
          <a:r>
            <a:rPr lang="en-US" sz="2400" kern="1200" dirty="0" err="1" smtClean="0"/>
            <a:t>Bastyr</a:t>
          </a:r>
          <a:r>
            <a:rPr lang="en-US" sz="2400" kern="1200" dirty="0" smtClean="0"/>
            <a:t> &amp; Jennifer O’Brien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John </a:t>
          </a:r>
          <a:r>
            <a:rPr lang="en-US" sz="2400" kern="1200" dirty="0" err="1" smtClean="0"/>
            <a:t>Wentzell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Dave Mott &amp; Bill Kirkpatrick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Bill Colburn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Andy Crowe &amp; Robert </a:t>
          </a:r>
          <a:r>
            <a:rPr lang="en-US" sz="2400" kern="1200" dirty="0" err="1" smtClean="0"/>
            <a:t>Netzer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John </a:t>
          </a:r>
          <a:r>
            <a:rPr lang="en-US" sz="2400" kern="1200" dirty="0" err="1" smtClean="0"/>
            <a:t>Katics</a:t>
          </a:r>
          <a:r>
            <a:rPr lang="en-US" sz="2400" kern="1200" dirty="0" smtClean="0"/>
            <a:t> &amp; John </a:t>
          </a:r>
          <a:r>
            <a:rPr lang="en-US" sz="2400" kern="1200" dirty="0" err="1" smtClean="0"/>
            <a:t>Getsinger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Joe </a:t>
          </a:r>
          <a:r>
            <a:rPr lang="en-US" sz="2400" kern="1200" dirty="0" err="1" smtClean="0"/>
            <a:t>Fricton</a:t>
          </a:r>
          <a:r>
            <a:rPr lang="en-US" sz="2400" kern="1200" dirty="0" smtClean="0"/>
            <a:t> </a:t>
          </a:r>
          <a:r>
            <a:rPr lang="en-US" sz="2400" kern="1200" smtClean="0"/>
            <a:t>&amp; Gary </a:t>
          </a:r>
          <a:r>
            <a:rPr lang="en-US" sz="2400" kern="1200" dirty="0" smtClean="0"/>
            <a:t>Reiter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0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Chris Seymour</a:t>
          </a:r>
          <a:endParaRPr lang="en-US" sz="2400" kern="1200" dirty="0"/>
        </a:p>
      </dsp:txBody>
      <dsp:txXfrm rot="10800000">
        <a:off x="1185866" y="0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Joe Schroeder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Jim Marquardt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Ted Jewett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Bill Colburn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Andy Crowe &amp; Robert </a:t>
          </a:r>
          <a:r>
            <a:rPr lang="en-US" sz="2400" kern="1200" dirty="0" err="1" smtClean="0"/>
            <a:t>Netzer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Chris Seymour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John </a:t>
          </a:r>
          <a:r>
            <a:rPr lang="en-US" sz="2400" kern="1200" dirty="0" err="1" smtClean="0"/>
            <a:t>Katics</a:t>
          </a:r>
          <a:r>
            <a:rPr lang="en-US" sz="2400" kern="1200" dirty="0" smtClean="0"/>
            <a:t> &amp; John </a:t>
          </a:r>
          <a:r>
            <a:rPr lang="en-US" sz="2400" kern="1200" dirty="0" err="1" smtClean="0"/>
            <a:t>Getsinger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Jennifer Bowers &amp; Pam </a:t>
          </a:r>
          <a:r>
            <a:rPr lang="en-US" sz="2400" kern="1200" dirty="0" err="1" smtClean="0"/>
            <a:t>Paufler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A72B-1BC4-4405-AC30-CF92691503D1}">
      <dsp:nvSpPr>
        <dsp:cNvPr id="0" name=""/>
        <dsp:cNvSpPr/>
      </dsp:nvSpPr>
      <dsp:spPr>
        <a:xfrm rot="10800000">
          <a:off x="1090709" y="186"/>
          <a:ext cx="3952494" cy="380627"/>
        </a:xfrm>
        <a:prstGeom prst="homePlate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Joe Schroeder</a:t>
          </a:r>
          <a:endParaRPr lang="en-US" sz="2400" kern="1200" dirty="0"/>
        </a:p>
      </dsp:txBody>
      <dsp:txXfrm rot="10800000">
        <a:off x="1185866" y="186"/>
        <a:ext cx="3857337" cy="380627"/>
      </dsp:txXfrm>
    </dsp:sp>
    <dsp:sp modelId="{66855288-C598-4391-9E49-EB641AB521EB}">
      <dsp:nvSpPr>
        <dsp:cNvPr id="0" name=""/>
        <dsp:cNvSpPr/>
      </dsp:nvSpPr>
      <dsp:spPr>
        <a:xfrm>
          <a:off x="900396" y="186"/>
          <a:ext cx="380627" cy="3806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A7D02AE-4BD9-435D-A1B2-77CAD45B3745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B9DF38E-FBD5-4E21-A20D-0E4310FD8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CA4E33-691C-4495-A2A4-8511A19BFB60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5FB6376-9030-4FE4-872F-B64C9866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have had $38…</a:t>
            </a:r>
          </a:p>
          <a:p>
            <a:endParaRPr lang="en-US" dirty="0" smtClean="0"/>
          </a:p>
          <a:p>
            <a:r>
              <a:rPr lang="en-US" dirty="0" smtClean="0"/>
              <a:t>Spent the money on a candy for a treasure hunt, post cards and stamps,..</a:t>
            </a:r>
          </a:p>
          <a:p>
            <a:endParaRPr lang="en-US" dirty="0"/>
          </a:p>
          <a:p>
            <a:r>
              <a:rPr lang="en-US" dirty="0" smtClean="0"/>
              <a:t>…and </a:t>
            </a:r>
            <a:r>
              <a:rPr lang="en-US" dirty="0" err="1" smtClean="0"/>
              <a:t>watermellons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Thank you </a:t>
            </a:r>
            <a:r>
              <a:rPr lang="en-US" dirty="0" err="1" smtClean="0"/>
              <a:t>dolores</a:t>
            </a:r>
            <a:r>
              <a:rPr lang="en-US" dirty="0" smtClean="0"/>
              <a:t> for the research!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0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</a:t>
            </a:r>
            <a:r>
              <a:rPr lang="en-US" baseline="0" dirty="0" smtClean="0"/>
              <a:t> Joe Schroeder, Dave Mott, Bill Kirkpatrick, Jim Marquardt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Joe may need extra hands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to line up lef</a:t>
            </a:r>
            <a:r>
              <a:rPr lang="en-US" dirty="0" smtClean="0"/>
              <a:t>t to right</a:t>
            </a:r>
            <a:endParaRPr lang="en-US" baseline="0" dirty="0" smtClean="0"/>
          </a:p>
          <a:p>
            <a:endParaRPr lang="en-US" dirty="0"/>
          </a:p>
          <a:p>
            <a:r>
              <a:rPr lang="en-US" baseline="0" dirty="0" smtClean="0"/>
              <a:t>Ask them to stay up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1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 John </a:t>
            </a:r>
            <a:r>
              <a:rPr lang="en-US" baseline="0" dirty="0" err="1" smtClean="0"/>
              <a:t>Hovde</a:t>
            </a:r>
            <a:r>
              <a:rPr lang="en-US" baseline="0" dirty="0" smtClean="0"/>
              <a:t> and 26 years of shed &amp; equipment maintenance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had an impressive 2 bullets and 3   2</a:t>
            </a:r>
            <a:r>
              <a:rPr lang="en-US" baseline="30000" dirty="0" smtClean="0"/>
              <a:t>nd</a:t>
            </a:r>
            <a:r>
              <a:rPr lang="en-US" dirty="0" smtClean="0"/>
              <a:t> place finishes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to raise hand and answer all correctly wins a prize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Home, Rose, Reeves, Ha-Ha. Reeve owned the property at the south shore of the lake.</a:t>
            </a:r>
          </a:p>
          <a:p>
            <a:endParaRPr lang="en-US" dirty="0" smtClean="0"/>
          </a:p>
          <a:p>
            <a:r>
              <a:rPr lang="en-US" dirty="0" smtClean="0"/>
              <a:t>Emma</a:t>
            </a:r>
            <a:r>
              <a:rPr lang="en-US" baseline="0" dirty="0" smtClean="0"/>
              <a:t> </a:t>
            </a:r>
            <a:r>
              <a:rPr lang="en-US" dirty="0" smtClean="0"/>
              <a:t>Hand out prize – can buy for $10 from the city.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 quote from yearbook on lack of buoys.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2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up Dave Mott, Bill Kirkpatrick, Madeline </a:t>
            </a:r>
            <a:r>
              <a:rPr lang="en-US" dirty="0" err="1" smtClean="0"/>
              <a:t>Netzer</a:t>
            </a:r>
            <a:r>
              <a:rPr lang="en-US" dirty="0" smtClean="0"/>
              <a:t> (for Andy Crowe), John </a:t>
            </a:r>
            <a:r>
              <a:rPr lang="en-US" dirty="0" err="1" smtClean="0"/>
              <a:t>Katics</a:t>
            </a:r>
            <a:r>
              <a:rPr lang="en-US" dirty="0" smtClean="0"/>
              <a:t>, John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Getsinger</a:t>
            </a:r>
            <a:r>
              <a:rPr lang="en-US" baseline="0" dirty="0" smtClean="0"/>
              <a:t>, and Frazer </a:t>
            </a:r>
            <a:r>
              <a:rPr lang="en-US" baseline="0" dirty="0" err="1" smtClean="0"/>
              <a:t>Heinis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/>
              <a:t>Ask to line up left to right</a:t>
            </a:r>
          </a:p>
          <a:p>
            <a:endParaRPr lang="en-US" dirty="0"/>
          </a:p>
          <a:p>
            <a:r>
              <a:rPr lang="en-US" dirty="0"/>
              <a:t>Ask them to stay up front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up Dave Mott, Bill Kirkpatrick, Madeline </a:t>
            </a:r>
            <a:r>
              <a:rPr lang="en-US" dirty="0" err="1" smtClean="0"/>
              <a:t>Netzer</a:t>
            </a:r>
            <a:r>
              <a:rPr lang="en-US" dirty="0" smtClean="0"/>
              <a:t> (for Andy Crowe), John </a:t>
            </a:r>
            <a:r>
              <a:rPr lang="en-US" dirty="0" err="1" smtClean="0"/>
              <a:t>Katics</a:t>
            </a:r>
            <a:r>
              <a:rPr lang="en-US" dirty="0" smtClean="0"/>
              <a:t>, John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Getsinger</a:t>
            </a:r>
            <a:r>
              <a:rPr lang="en-US" baseline="0" dirty="0" smtClean="0"/>
              <a:t>, and Frazer </a:t>
            </a:r>
            <a:r>
              <a:rPr lang="en-US" baseline="0" dirty="0" err="1" smtClean="0"/>
              <a:t>Heinis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/>
              <a:t>Ask to line up left to right</a:t>
            </a:r>
          </a:p>
          <a:p>
            <a:endParaRPr lang="en-US" dirty="0"/>
          </a:p>
          <a:p>
            <a:r>
              <a:rPr lang="en-US" dirty="0"/>
              <a:t>Ask them to stay up front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Madeline </a:t>
            </a:r>
            <a:r>
              <a:rPr lang="en-US" dirty="0" err="1" smtClean="0"/>
              <a:t>Netzer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Invite John Barbour</a:t>
            </a:r>
            <a:r>
              <a:rPr lang="en-US" i="1" baseline="0" dirty="0" smtClean="0"/>
              <a:t> to speak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73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Forget </a:t>
            </a:r>
            <a:r>
              <a:rPr lang="en-US" dirty="0" err="1" smtClean="0"/>
              <a:t>optis</a:t>
            </a:r>
            <a:r>
              <a:rPr lang="en-US" dirty="0" smtClean="0"/>
              <a:t>, just put the kids on C Scows and do capsize drills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73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Ted Jewett,</a:t>
            </a:r>
            <a:r>
              <a:rPr lang="en-US" baseline="0" dirty="0" smtClean="0"/>
              <a:t> Joe Schroeder, John Barbour &amp; Wally Daniels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8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 Bowers, Paul </a:t>
            </a:r>
            <a:r>
              <a:rPr lang="en-US" dirty="0" err="1" smtClean="0"/>
              <a:t>Paufler</a:t>
            </a:r>
            <a:r>
              <a:rPr lang="en-US" dirty="0" smtClean="0"/>
              <a:t>,</a:t>
            </a:r>
            <a:r>
              <a:rPr lang="en-US" baseline="0" dirty="0" smtClean="0"/>
              <a:t> John </a:t>
            </a:r>
            <a:r>
              <a:rPr lang="en-US" baseline="0" dirty="0" err="1" smtClean="0"/>
              <a:t>Katics</a:t>
            </a:r>
            <a:r>
              <a:rPr lang="en-US" baseline="0" dirty="0" smtClean="0"/>
              <a:t>, John </a:t>
            </a:r>
            <a:r>
              <a:rPr lang="en-US" baseline="0" dirty="0" err="1" smtClean="0"/>
              <a:t>Getsinger</a:t>
            </a:r>
            <a:r>
              <a:rPr lang="en-US" baseline="0" dirty="0" smtClean="0"/>
              <a:t>, Chris Seymour, Madeline </a:t>
            </a:r>
            <a:r>
              <a:rPr lang="en-US" baseline="0" dirty="0" err="1" smtClean="0"/>
              <a:t>Netzer</a:t>
            </a:r>
            <a:r>
              <a:rPr lang="en-US" baseline="0" dirty="0" smtClean="0"/>
              <a:t>, Bill Colburn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1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 Schroeder, John Barbour &amp; Wally Daniels,</a:t>
            </a:r>
            <a:r>
              <a:rPr lang="en-US" baseline="0" dirty="0" smtClean="0"/>
              <a:t> Ted Jewett, Paul </a:t>
            </a:r>
            <a:r>
              <a:rPr lang="en-US" baseline="0" dirty="0" err="1" smtClean="0"/>
              <a:t>Bastyr</a:t>
            </a:r>
            <a:r>
              <a:rPr lang="en-US" baseline="0" dirty="0" smtClean="0"/>
              <a:t> &amp; Jennifer O’Brien, John </a:t>
            </a:r>
            <a:r>
              <a:rPr lang="en-US" baseline="0" dirty="0" err="1" smtClean="0"/>
              <a:t>Wentzell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17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Marquardt, Chris Seymour…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52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 Pam </a:t>
            </a:r>
            <a:r>
              <a:rPr lang="en-US" dirty="0" err="1" smtClean="0"/>
              <a:t>Paufler</a:t>
            </a:r>
            <a:r>
              <a:rPr lang="en-US" dirty="0" smtClean="0"/>
              <a:t>, Jennifer Bowers,</a:t>
            </a:r>
            <a:r>
              <a:rPr lang="en-US" baseline="0" dirty="0" smtClean="0"/>
              <a:t> Wally Daniels, Paul </a:t>
            </a:r>
            <a:r>
              <a:rPr lang="en-US" baseline="0" dirty="0" err="1" smtClean="0"/>
              <a:t>Baltzersen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 from 2003 or 2004 until 2010</a:t>
            </a:r>
          </a:p>
          <a:p>
            <a:endParaRPr lang="en-US" dirty="0" smtClean="0"/>
          </a:p>
          <a:p>
            <a:r>
              <a:rPr lang="en-US" dirty="0" smtClean="0"/>
              <a:t>Contributed to race</a:t>
            </a:r>
            <a:r>
              <a:rPr lang="en-US" baseline="0" dirty="0" smtClean="0"/>
              <a:t> officer training materials &amp; guidelines</a:t>
            </a:r>
          </a:p>
          <a:p>
            <a:endParaRPr lang="en-US" dirty="0"/>
          </a:p>
          <a:p>
            <a:r>
              <a:rPr lang="en-US" baseline="0" dirty="0" smtClean="0"/>
              <a:t>Trained many of our newest race officers, continues to guide our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in maintaining such an important place for us for keeping organized, seeing our racing results, schedules, web cam, and  new this year the  </a:t>
            </a:r>
            <a:r>
              <a:rPr lang="en-US" baseline="0" dirty="0" smtClean="0"/>
              <a:t>weather station. </a:t>
            </a:r>
          </a:p>
          <a:p>
            <a:endParaRPr lang="en-US" dirty="0"/>
          </a:p>
          <a:p>
            <a:r>
              <a:rPr lang="en-US" dirty="0" smtClean="0"/>
              <a:t>Paul for many years of construction &amp; support of our web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Emma &amp; Madeline</a:t>
            </a:r>
            <a:r>
              <a:rPr lang="en-US" baseline="0" dirty="0" smtClean="0"/>
              <a:t> to hold ribbon.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Jason Curtis and Jennifer O’Brien to cut ribbon.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webs site has served us very well. </a:t>
            </a:r>
          </a:p>
          <a:p>
            <a:endParaRPr lang="en-US" dirty="0" smtClean="0"/>
          </a:p>
          <a:p>
            <a:r>
              <a:rPr lang="en-US" dirty="0" smtClean="0"/>
              <a:t>Goals </a:t>
            </a:r>
            <a:r>
              <a:rPr lang="en-US" dirty="0"/>
              <a:t>– separate into members-only info and how to greet new members. </a:t>
            </a:r>
          </a:p>
          <a:p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/>
              <a:t>functionality – online membership application, event registration, Commodore </a:t>
            </a:r>
            <a:endParaRPr lang="en-US" dirty="0" smtClean="0"/>
          </a:p>
          <a:p>
            <a:r>
              <a:rPr lang="en-US" dirty="0" smtClean="0"/>
              <a:t>blogs </a:t>
            </a:r>
            <a:r>
              <a:rPr lang="en-US" dirty="0"/>
              <a:t>integrated with calendar. </a:t>
            </a:r>
          </a:p>
          <a:p>
            <a:endParaRPr lang="en-US" dirty="0" smtClean="0"/>
          </a:p>
          <a:p>
            <a:r>
              <a:rPr lang="en-US" dirty="0" smtClean="0"/>
              <a:t>New technology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running the club smoother.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 </a:t>
            </a:r>
            <a:r>
              <a:rPr lang="en-US" baseline="0" dirty="0" smtClean="0"/>
              <a:t>Wally Daniels, John Barbour, Jamie Fraser, and Bill Kirkpatrick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Sportsmanship  =  not just fairness of play, but fostering enthusiasm for the sport</a:t>
            </a:r>
          </a:p>
          <a:p>
            <a:endParaRPr lang="en-US" dirty="0" smtClean="0"/>
          </a:p>
          <a:p>
            <a:r>
              <a:rPr lang="en-US" dirty="0" smtClean="0"/>
              <a:t>Bill Kirkpatrick for the Youth Program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Grass roots effort to create a youth program. </a:t>
            </a:r>
          </a:p>
          <a:p>
            <a:r>
              <a:rPr lang="en-US" dirty="0" smtClean="0"/>
              <a:t>Obtained 8 Optimists, </a:t>
            </a:r>
          </a:p>
          <a:p>
            <a:r>
              <a:rPr lang="en-US" dirty="0" smtClean="0"/>
              <a:t>Had</a:t>
            </a:r>
            <a:r>
              <a:rPr lang="en-US" baseline="0" dirty="0" smtClean="0"/>
              <a:t> a rack built</a:t>
            </a:r>
          </a:p>
          <a:p>
            <a:r>
              <a:rPr lang="en-US" baseline="0" dirty="0" smtClean="0"/>
              <a:t>2x 420s &amp; floating lift</a:t>
            </a:r>
          </a:p>
          <a:p>
            <a:r>
              <a:rPr lang="en-US" baseline="0" dirty="0" smtClean="0"/>
              <a:t>Helps with TCYS (Twin Cities Youth Sailing) regatta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Created an environment where kids can gain confidence on the water and have fun sailing. 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Parents</a:t>
            </a:r>
            <a:r>
              <a:rPr lang="en-US" dirty="0" smtClean="0"/>
              <a:t> and children can share experiences together – rare in today’s world of organized kids sports.  </a:t>
            </a:r>
          </a:p>
          <a:p>
            <a:endParaRPr lang="en-US" dirty="0"/>
          </a:p>
          <a:p>
            <a:r>
              <a:rPr lang="en-US" dirty="0" smtClean="0"/>
              <a:t>Sailing as witnessed by those in the room is truly a lifetime sport.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</a:t>
            </a:r>
            <a:r>
              <a:rPr lang="en-US" baseline="0" dirty="0" smtClean="0"/>
              <a:t> improvement  from last year</a:t>
            </a:r>
            <a:r>
              <a:rPr lang="en-US" dirty="0" smtClean="0"/>
              <a:t> </a:t>
            </a:r>
            <a:r>
              <a:rPr lang="en-US" baseline="0" dirty="0" smtClean="0"/>
              <a:t>in </a:t>
            </a:r>
            <a:r>
              <a:rPr lang="en-US" dirty="0" smtClean="0"/>
              <a:t>champ &amp; holiday series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champ win, 1</a:t>
            </a:r>
            <a:r>
              <a:rPr lang="en-US" baseline="30000" dirty="0" smtClean="0"/>
              <a:t>st</a:t>
            </a:r>
            <a:r>
              <a:rPr lang="en-US" dirty="0" smtClean="0"/>
              <a:t> TCSC</a:t>
            </a:r>
            <a:r>
              <a:rPr lang="en-US" baseline="0" dirty="0" smtClean="0"/>
              <a:t> champ win</a:t>
            </a:r>
          </a:p>
          <a:p>
            <a:endParaRPr lang="en-US" dirty="0" smtClean="0"/>
          </a:p>
          <a:p>
            <a:r>
              <a:rPr lang="en-US" dirty="0" smtClean="0"/>
              <a:t>and had the most</a:t>
            </a:r>
            <a:r>
              <a:rPr lang="en-US" baseline="0" dirty="0" smtClean="0"/>
              <a:t> weekend starts of any individual skipper on the lake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Recognize Liz Fleming</a:t>
            </a:r>
          </a:p>
          <a:p>
            <a:endParaRPr lang="en-US" dirty="0" smtClean="0"/>
          </a:p>
          <a:p>
            <a:r>
              <a:rPr lang="en-US" dirty="0" smtClean="0"/>
              <a:t>Excellent race</a:t>
            </a:r>
            <a:r>
              <a:rPr lang="en-US" baseline="0" dirty="0" smtClean="0"/>
              <a:t> officiating support, volunteering at the lake, adaptive sailing volunteering, and all-around champion for our 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Commodore 1986</a:t>
            </a:r>
          </a:p>
          <a:p>
            <a:r>
              <a:rPr lang="en-US" dirty="0" smtClean="0"/>
              <a:t>Director 1984, 1985</a:t>
            </a:r>
          </a:p>
          <a:p>
            <a:pPr defTabSz="929579">
              <a:defRPr/>
            </a:pPr>
            <a:r>
              <a:rPr lang="en-US" dirty="0" smtClean="0"/>
              <a:t>Labor Day Picnic 2001</a:t>
            </a:r>
          </a:p>
          <a:p>
            <a:pPr defTabSz="929579">
              <a:defRPr/>
            </a:pPr>
            <a:r>
              <a:rPr lang="en-US" baseline="0" dirty="0" smtClean="0"/>
              <a:t>MC Fleet Captain - 1987</a:t>
            </a:r>
          </a:p>
          <a:p>
            <a:pPr defTabSz="929579">
              <a:defRPr/>
            </a:pPr>
            <a:r>
              <a:rPr lang="en-US" dirty="0" smtClean="0"/>
              <a:t>Park Board </a:t>
            </a:r>
            <a:r>
              <a:rPr lang="en-US" dirty="0" err="1" smtClean="0"/>
              <a:t>Liason</a:t>
            </a:r>
            <a:r>
              <a:rPr lang="en-US" baseline="0" dirty="0" smtClean="0"/>
              <a:t> 1991, 96</a:t>
            </a:r>
          </a:p>
          <a:p>
            <a:r>
              <a:rPr lang="en-US" baseline="0" dirty="0" smtClean="0"/>
              <a:t>Trophies 1980</a:t>
            </a:r>
          </a:p>
          <a:p>
            <a:r>
              <a:rPr lang="en-US" baseline="0" dirty="0" smtClean="0"/>
              <a:t>Spring Regatta 1981, 93, C Tri-Lake Regatta 1982</a:t>
            </a:r>
          </a:p>
          <a:p>
            <a:pPr>
              <a:defRPr/>
            </a:pPr>
            <a:r>
              <a:rPr lang="en-US" dirty="0"/>
              <a:t>LHYC Club Song - 1988</a:t>
            </a:r>
          </a:p>
          <a:p>
            <a:pPr defTabSz="929579">
              <a:defRPr/>
            </a:pPr>
            <a:r>
              <a:rPr lang="en-US" dirty="0" smtClean="0"/>
              <a:t>Race Committee, Race</a:t>
            </a:r>
            <a:r>
              <a:rPr lang="en-US" baseline="0" dirty="0" smtClean="0"/>
              <a:t> Officer</a:t>
            </a:r>
            <a:r>
              <a:rPr lang="en-US" dirty="0" smtClean="0"/>
              <a:t> 1987, 1992, 93, 94, 01,</a:t>
            </a:r>
            <a:r>
              <a:rPr lang="en-US" baseline="0" dirty="0" smtClean="0"/>
              <a:t> 92, 95, 99, 00 and beyond… + regattas in 2000’s</a:t>
            </a:r>
            <a:endParaRPr lang="en-US" dirty="0" smtClean="0"/>
          </a:p>
          <a:p>
            <a:r>
              <a:rPr lang="en-US" dirty="0" smtClean="0"/>
              <a:t>Continues</a:t>
            </a:r>
            <a:r>
              <a:rPr lang="en-US" baseline="0" dirty="0" smtClean="0"/>
              <a:t> to hone skills, gone through certification as a Club Judge by US Sailing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Champ Series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Holiday</a:t>
            </a:r>
            <a:r>
              <a:rPr lang="en-US" baseline="0" dirty="0" smtClean="0"/>
              <a:t> Series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ILYA Championships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Die Hard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team </a:t>
            </a:r>
            <a:r>
              <a:rPr lang="en-US" dirty="0" err="1" smtClean="0"/>
              <a:t>Interlakes</a:t>
            </a:r>
            <a:endParaRPr lang="en-US" dirty="0" smtClean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 individual </a:t>
            </a:r>
            <a:r>
              <a:rPr lang="en-US" dirty="0" err="1"/>
              <a:t>Interlakes</a:t>
            </a:r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 ILYA Invitational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place MCSA National Championships </a:t>
            </a:r>
          </a:p>
          <a:p>
            <a:r>
              <a:rPr lang="en-US" dirty="0"/>
              <a:t>	– with 94 boats, many were prior regatta winners</a:t>
            </a:r>
          </a:p>
          <a:p>
            <a:r>
              <a:rPr lang="en-US" dirty="0"/>
              <a:t>	- 7 prior national champs racing</a:t>
            </a:r>
          </a:p>
          <a:p>
            <a:r>
              <a:rPr lang="en-US" dirty="0"/>
              <a:t>	- also won a race at </a:t>
            </a:r>
            <a:r>
              <a:rPr lang="en-US" dirty="0" smtClean="0"/>
              <a:t>nationals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6376-9030-4FE4-872F-B64C986638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2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30.jpe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2" Type="http://schemas.openxmlformats.org/officeDocument/2006/relationships/notesSlide" Target="../notesSlides/notesSlide33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26" Type="http://schemas.openxmlformats.org/officeDocument/2006/relationships/diagramQuickStyle" Target="../diagrams/quickStyle13.xml"/><Relationship Id="rId3" Type="http://schemas.openxmlformats.org/officeDocument/2006/relationships/image" Target="../media/image33.jpeg"/><Relationship Id="rId21" Type="http://schemas.openxmlformats.org/officeDocument/2006/relationships/diagramQuickStyle" Target="../diagrams/quickStyle12.xml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diagramLayout" Target="../diagrams/layout13.xml"/><Relationship Id="rId2" Type="http://schemas.openxmlformats.org/officeDocument/2006/relationships/notesSlide" Target="../notesSlides/notesSlide34.xml"/><Relationship Id="rId16" Type="http://schemas.openxmlformats.org/officeDocument/2006/relationships/diagramQuickStyle" Target="../diagrams/quickStyle11.xml"/><Relationship Id="rId20" Type="http://schemas.openxmlformats.org/officeDocument/2006/relationships/diagramLayout" Target="../diagrams/layout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diagramData" Target="../diagrams/data13.xml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microsoft.com/office/2007/relationships/diagramDrawing" Target="../diagrams/drawing12.xml"/><Relationship Id="rId28" Type="http://schemas.microsoft.com/office/2007/relationships/diagramDrawing" Target="../diagrams/drawing13.xml"/><Relationship Id="rId10" Type="http://schemas.openxmlformats.org/officeDocument/2006/relationships/diagramLayout" Target="../diagrams/layout10.xml"/><Relationship Id="rId19" Type="http://schemas.openxmlformats.org/officeDocument/2006/relationships/diagramData" Target="../diagrams/data12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diagramColors" Target="../diagrams/colors12.xml"/><Relationship Id="rId27" Type="http://schemas.openxmlformats.org/officeDocument/2006/relationships/diagramColors" Target="../diagrams/colors1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26" Type="http://schemas.openxmlformats.org/officeDocument/2006/relationships/diagramQuickStyle" Target="../diagrams/quickStyle18.xml"/><Relationship Id="rId3" Type="http://schemas.openxmlformats.org/officeDocument/2006/relationships/image" Target="../media/image34.jpeg"/><Relationship Id="rId21" Type="http://schemas.openxmlformats.org/officeDocument/2006/relationships/diagramQuickStyle" Target="../diagrams/quickStyle17.xml"/><Relationship Id="rId34" Type="http://schemas.openxmlformats.org/officeDocument/2006/relationships/diagramData" Target="../diagrams/data20.xml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5" Type="http://schemas.openxmlformats.org/officeDocument/2006/relationships/diagramLayout" Target="../diagrams/layout18.xml"/><Relationship Id="rId33" Type="http://schemas.microsoft.com/office/2007/relationships/diagramDrawing" Target="../diagrams/drawing19.xml"/><Relationship Id="rId38" Type="http://schemas.microsoft.com/office/2007/relationships/diagramDrawing" Target="../diagrams/drawing20.xml"/><Relationship Id="rId2" Type="http://schemas.openxmlformats.org/officeDocument/2006/relationships/notesSlide" Target="../notesSlides/notesSlide35.xml"/><Relationship Id="rId16" Type="http://schemas.openxmlformats.org/officeDocument/2006/relationships/diagramQuickStyle" Target="../diagrams/quickStyle16.xml"/><Relationship Id="rId20" Type="http://schemas.openxmlformats.org/officeDocument/2006/relationships/diagramLayout" Target="../diagrams/layout17.xml"/><Relationship Id="rId29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24" Type="http://schemas.openxmlformats.org/officeDocument/2006/relationships/diagramData" Target="../diagrams/data18.xml"/><Relationship Id="rId32" Type="http://schemas.openxmlformats.org/officeDocument/2006/relationships/diagramColors" Target="../diagrams/colors19.xml"/><Relationship Id="rId37" Type="http://schemas.openxmlformats.org/officeDocument/2006/relationships/diagramColors" Target="../diagrams/colors20.xml"/><Relationship Id="rId5" Type="http://schemas.openxmlformats.org/officeDocument/2006/relationships/diagramLayout" Target="../diagrams/layout14.xml"/><Relationship Id="rId15" Type="http://schemas.openxmlformats.org/officeDocument/2006/relationships/diagramLayout" Target="../diagrams/layout16.xml"/><Relationship Id="rId23" Type="http://schemas.microsoft.com/office/2007/relationships/diagramDrawing" Target="../diagrams/drawing17.xml"/><Relationship Id="rId28" Type="http://schemas.microsoft.com/office/2007/relationships/diagramDrawing" Target="../diagrams/drawing18.xml"/><Relationship Id="rId36" Type="http://schemas.openxmlformats.org/officeDocument/2006/relationships/diagramQuickStyle" Target="../diagrams/quickStyle20.xml"/><Relationship Id="rId10" Type="http://schemas.openxmlformats.org/officeDocument/2006/relationships/diagramLayout" Target="../diagrams/layout15.xml"/><Relationship Id="rId19" Type="http://schemas.openxmlformats.org/officeDocument/2006/relationships/diagramData" Target="../diagrams/data17.xml"/><Relationship Id="rId31" Type="http://schemas.openxmlformats.org/officeDocument/2006/relationships/diagramQuickStyle" Target="../diagrams/quickStyle19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Relationship Id="rId22" Type="http://schemas.openxmlformats.org/officeDocument/2006/relationships/diagramColors" Target="../diagrams/colors17.xml"/><Relationship Id="rId27" Type="http://schemas.openxmlformats.org/officeDocument/2006/relationships/diagramColors" Target="../diagrams/colors18.xml"/><Relationship Id="rId30" Type="http://schemas.openxmlformats.org/officeDocument/2006/relationships/diagramLayout" Target="../diagrams/layout19.xml"/><Relationship Id="rId35" Type="http://schemas.openxmlformats.org/officeDocument/2006/relationships/diagramLayout" Target="../diagrams/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759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Welcome</a:t>
            </a:r>
          </a:p>
          <a:p>
            <a:pPr algn="ctr"/>
            <a:r>
              <a:rPr lang="en-US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Sailors &amp; Friends</a:t>
            </a:r>
            <a:endParaRPr lang="en-US" sz="36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876" y="3810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Lake Harriet Yacht Club 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Awards Banquet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0189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LHYC Adaptive Program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7001"/>
            <a:ext cx="2438400" cy="433493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19400" y="3838353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Karen 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Hemstad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LHYC Adaptive Program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6312" r="3409" b="17498"/>
          <a:stretch/>
        </p:blipFill>
        <p:spPr>
          <a:xfrm rot="10800000">
            <a:off x="609599" y="1664272"/>
            <a:ext cx="2665307" cy="3441127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21594000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3733800" y="2230673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US Sailing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Community Sailing Council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National Award</a:t>
            </a:r>
          </a:p>
          <a:p>
            <a:pPr algn="ctr"/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Outstanding Program for Disabled Sailors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37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279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Most Improved Adaptive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241800"/>
            <a:ext cx="527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Sue Fink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498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Most improved sailing skills for an Adaptive sailor as demonstrated throughout the season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37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279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Midshipman Award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241800"/>
            <a:ext cx="527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Paul Van Winkle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295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Awarded to Sailor who demonstrates consistent selflessness throughout the sailing season on and off the water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37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279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Top Volunteer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241800"/>
            <a:ext cx="527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Lori </a:t>
            </a:r>
            <a:r>
              <a:rPr lang="en-US" sz="4000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Wheatcroft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4986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Awarded to individual who demonstrates consistent altruism throughout the season to improve:  boats, training, and most importantly, the spirit of the Adaptive Sailing Club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Club History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How much were membership dues in 1941?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1523549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$1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5500" y="22098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What were the club’s assets?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0" y="2590034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$28.97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799114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38 members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Classes C Scow &amp; X Scow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First race was on Sunday morning July 6</a:t>
            </a:r>
            <a:r>
              <a:rPr lang="en-US" sz="2000" i="1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th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, 1941</a:t>
            </a: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1991 Yearbook, Dolores </a:t>
            </a:r>
            <a:r>
              <a:rPr lang="en-US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Pospesel</a:t>
            </a:r>
            <a:endParaRPr lang="en-US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Racing Awards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6" y="2386298"/>
            <a:ext cx="3049488" cy="2287116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29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66" y="648480"/>
            <a:ext cx="1882975" cy="256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Isaac Reeve Memorial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M16 Scow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Joe Schroeder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133600"/>
            <a:ext cx="594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Isaac Reeve Series, May to mid-June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Named to honor of his father, General Charles Reeve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(1847-1947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), who was active member in the Minnetonka Yacht Club and also had the first sailboat on Lake Harriet. 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glow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1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Isaac Reeve Memorial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MC Scow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133600"/>
            <a:ext cx="594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Isaac Reeve Series, May to mid-June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Named to honor of his father, General Charles Reeve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(1847-1947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), who was active member in the Minnetonka Yacht Club and also had the first sailboat on Lake Harriet. 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241800"/>
            <a:ext cx="920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Dave Mott &amp; Bill Kirkpatrick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66" y="648480"/>
            <a:ext cx="1882975" cy="256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92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648480"/>
            <a:ext cx="2105892" cy="256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Peter Super Memorial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M16 Scow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Joe Schroeder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9812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Peter Super </a:t>
            </a:r>
            <a:r>
              <a:rPr lang="en-US" sz="2000" b="1" i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Series, </a:t>
            </a:r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mid-June to July</a:t>
            </a:r>
            <a:endParaRPr lang="en-US" sz="2000" b="1" i="1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glow>
                  <a:schemeClr val="bg1"/>
                </a:glow>
              </a:effectLst>
              <a:latin typeface="Georgia" pitchFamily="18" charset="0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Peter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Super was a member of LHYC for 39 years.  He sailed  a D, a C and an M16, and served on the race Committee in 1967.  For 26 years he managed the shed and club equipment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from 1965-1991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 kind, gentle, and caring man, Peter was friend to sailors for 4 decades.  Peter died in 2000 at age 90.</a:t>
            </a:r>
          </a:p>
        </p:txBody>
      </p:sp>
    </p:spTree>
    <p:extLst>
      <p:ext uri="{BB962C8B-B14F-4D97-AF65-F5344CB8AC3E}">
        <p14:creationId xmlns:p14="http://schemas.microsoft.com/office/powerpoint/2010/main" val="8791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896760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8099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Trivia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5" y="1447800"/>
            <a:ext cx="836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Largest &amp; highest participation MC Fleet in ILYA?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315" y="3124200"/>
            <a:ext cx="4531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ILYA: 34 MC Fleets in the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midwest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	     ILYA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Average Fleet: 		     15 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Average Boats in a Race:     8 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Races in a Season:	     23 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Total Boat Finishes:	     204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37338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LHYC</a:t>
            </a: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33</a:t>
            </a: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17</a:t>
            </a: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38</a:t>
            </a: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639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6"/>
          <a:stretch/>
        </p:blipFill>
        <p:spPr bwMode="auto">
          <a:xfrm>
            <a:off x="3802987" y="2005014"/>
            <a:ext cx="1538025" cy="8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648480"/>
            <a:ext cx="2105892" cy="256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Peter Super Memorial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MC Scow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241800"/>
            <a:ext cx="920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Dave Mott &amp; Bill Kirkpatrick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9812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Peter Super </a:t>
            </a:r>
            <a:r>
              <a:rPr lang="en-US" sz="2000" b="1" i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Series, </a:t>
            </a:r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mid-June to July</a:t>
            </a:r>
            <a:endParaRPr lang="en-US" sz="2000" b="1" i="1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glow>
                  <a:schemeClr val="bg1"/>
                </a:glow>
              </a:effectLst>
              <a:latin typeface="Georgia" pitchFamily="18" charset="0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Peter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Super was a member of LHYC for 39 years.  He sailed  a D, a C and an M16, and served on the race Committee in 1967.  For 26 years he managed the shed and club equipment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from 1965-1991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 kind, gentle, and caring man, Peter was friend to sailors for 4 decades.  Peter died in 2000 at age 90.</a:t>
            </a:r>
          </a:p>
        </p:txBody>
      </p:sp>
    </p:spTree>
    <p:extLst>
      <p:ext uri="{BB962C8B-B14F-4D97-AF65-F5344CB8AC3E}">
        <p14:creationId xmlns:p14="http://schemas.microsoft.com/office/powerpoint/2010/main" val="23680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2" y="631050"/>
            <a:ext cx="1829208" cy="256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54752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Dorothy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Schepers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 Memorial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M16 Scow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321005"/>
            <a:ext cx="594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Dorothy </a:t>
            </a:r>
            <a:r>
              <a:rPr lang="en-US" sz="2000" b="1" i="1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Schepers</a:t>
            </a:r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 </a:t>
            </a:r>
            <a:r>
              <a:rPr lang="en-US" sz="2000" b="1" i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Series, </a:t>
            </a:r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August</a:t>
            </a:r>
            <a:endParaRPr lang="en-US" sz="2000" b="1" i="1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glow>
                  <a:schemeClr val="bg1"/>
                </a:glow>
              </a:effectLst>
              <a:latin typeface="Georgia" pitchFamily="18" charset="0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Dorothy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and Jim first joined LHYC in1971 with a C boat, an X boat and an MC for their family.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Dorothy went on to become the 1st Female Head Judge, and later on 1st Female Commodore in 1979.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Joe Schroeder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54752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Dorothy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Schepers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 Memorial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MC Scow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Jim Marquardt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321005"/>
            <a:ext cx="594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Dorothy </a:t>
            </a:r>
            <a:r>
              <a:rPr lang="en-US" sz="2000" b="1" i="1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Schepers</a:t>
            </a:r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 </a:t>
            </a:r>
            <a:r>
              <a:rPr lang="en-US" sz="2000" b="1" i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Series, </a:t>
            </a:r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>
                    <a:schemeClr val="bg1"/>
                  </a:glow>
                </a:effectLst>
                <a:latin typeface="Georgia" pitchFamily="18" charset="0"/>
              </a:rPr>
              <a:t>August</a:t>
            </a:r>
            <a:endParaRPr lang="en-US" sz="2000" b="1" i="1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glow>
                  <a:schemeClr val="bg1"/>
                </a:glow>
              </a:effectLst>
              <a:latin typeface="Georgia" pitchFamily="18" charset="0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Dorothy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and Jim first joined LHYC in1971 with a C boat, an X boat and an MC for their family.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Dorothy went on to become the 1st Female Head Judge, and later on 1st Female Commodore in 1979.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2" y="631050"/>
            <a:ext cx="1829208" cy="256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78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Trivia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657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What are the names of the 4 permanent buoys?</a:t>
            </a: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430078"/>
            <a:ext cx="3505200" cy="52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4500" y="6324600"/>
            <a:ext cx="392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1960 ILYA yearbook</a:t>
            </a: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54752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Commodore’s 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Cup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M16 Scow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321005"/>
            <a:ext cx="586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Winner of the Commodore’s Cup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The Commodore holds a race day after the normal racing season is over. Commodore designs a course and officiates the races. The cup is awarded to the fastest sailor on race day.</a:t>
            </a:r>
            <a:endParaRPr lang="en-US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Ted Jewett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54752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Commodore’s 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Cup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MC Scow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321005"/>
            <a:ext cx="586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Winner of the Commodore’s Cup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The Commodore holds a race day after the normal racing season is over. Commodore designs a course and officiates the races. The cup is awarded to the fastest sailor on race day.</a:t>
            </a:r>
            <a:endParaRPr lang="en-US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Dave Mott &amp; Bill Kirkpatrick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3305826" cy="185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622589" y="914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Wednesday Evening Series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Andy Crowe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4426" y="2133600"/>
            <a:ext cx="5562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Winner of the Race Series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Wednesday night racing is marked by lots of short-course races, crowded starts &amp; mark </a:t>
            </a:r>
            <a:r>
              <a:rPr lang="en-US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roundings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, and a great recap at Famous Dave’s in Linden Hills.</a:t>
            </a:r>
            <a:endParaRPr lang="en-US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8486"/>
          <a:stretch/>
        </p:blipFill>
        <p:spPr>
          <a:xfrm>
            <a:off x="561108" y="540897"/>
            <a:ext cx="2105892" cy="278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Pete Taylor Memorial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002810"/>
            <a:ext cx="6096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Best Light Air </a:t>
            </a:r>
            <a:r>
              <a:rPr lang="en-US" sz="2000" b="1" i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MC Sailor </a:t>
            </a:r>
            <a:endParaRPr lang="en-US" sz="2000" b="1" i="1" u="sng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Commodore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in 1985, Peter was a devoted member of LHYC from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~1950 until passing in 2008. He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developed an uncanny ability to thrive in “light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air,”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provoking frustration and admiration from many of his competitors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. 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 Honeywell design engineer for most of his life, he took up family law at age 65.</a:t>
            </a:r>
            <a:endParaRPr lang="en-US" i="1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John </a:t>
            </a:r>
            <a:r>
              <a:rPr lang="en-US" sz="4000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Katics</a:t>
            </a:r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 &amp; John </a:t>
            </a:r>
            <a:r>
              <a:rPr lang="en-US" sz="4000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Getsinger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" b="6887"/>
          <a:stretch/>
        </p:blipFill>
        <p:spPr>
          <a:xfrm>
            <a:off x="533400" y="473407"/>
            <a:ext cx="2057400" cy="272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Dee O’Neal Memorial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133600"/>
            <a:ext cx="594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Novice Skipper Award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Formerly the </a:t>
            </a:r>
            <a:r>
              <a:rPr lang="en-US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Westrum’s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Cup, the award is given to the novice sailor who skippered the fastest boat on the single night of the Wednesday evening race series in honor of Dee O’Neal.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Frazer </a:t>
            </a:r>
            <a:r>
              <a:rPr lang="en-US" sz="4000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Heinis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55" y="-479286"/>
            <a:ext cx="9304355" cy="7337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22" y="38099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Honorary LHYC Membership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6742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Jack </a:t>
            </a:r>
            <a:r>
              <a:rPr lang="en-US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Zimmerschied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4478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Largest &amp; most active MC fleet in the ILYA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Highest racing participation in recent years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Die Hard the 8</a:t>
            </a:r>
            <a:r>
              <a:rPr lang="en-US" sz="20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largest MC regatta in 2012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sz="20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nd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place at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Interlakes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for MC team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Expanding adaptive program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Growing youth program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Popular buoys and sought after motors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Great friends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6"/>
          <a:stretch/>
        </p:blipFill>
        <p:spPr bwMode="auto">
          <a:xfrm>
            <a:off x="3802987" y="381000"/>
            <a:ext cx="1538025" cy="801982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2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Club History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657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What year did LHYC have its largest racing fleet?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4477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Georgia" pitchFamily="18" charset="0"/>
              </a:rPr>
              <a:t>1968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Georgia" pitchFamily="18" charset="0"/>
              </a:rPr>
              <a:t>88 boats in 4 classes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2590800"/>
            <a:ext cx="6477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Year	D	C	X	M	MC	Total</a:t>
            </a:r>
          </a:p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1951		14	16			30</a:t>
            </a:r>
          </a:p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1960	18	18	26			62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Georgia" pitchFamily="18" charset="0"/>
              </a:rPr>
              <a:t>1968	3	36	32	17		88</a:t>
            </a:r>
          </a:p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1970		28	18	15		59</a:t>
            </a:r>
          </a:p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1980		10	5	16	15	46</a:t>
            </a:r>
          </a:p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1990		6	7	26	11	50</a:t>
            </a:r>
          </a:p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2000				11	31	42</a:t>
            </a:r>
          </a:p>
          <a:p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2012				5	33	38</a:t>
            </a: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Next new fleets?    Illusion mini-12? Optimist? 420?</a:t>
            </a: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		source: 1991, 2000 yearbooks, 2012 racing stats</a:t>
            </a:r>
            <a:endParaRPr lang="en-US" sz="14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2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How to build a successful club?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1219200"/>
            <a:ext cx="3800475" cy="5219700"/>
            <a:chOff x="4680857" y="1219200"/>
            <a:chExt cx="3800475" cy="52197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57" y="1219200"/>
              <a:ext cx="3800475" cy="521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774577" y="606956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1967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4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 Holiday Series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1"/>
          <a:stretch/>
        </p:blipFill>
        <p:spPr>
          <a:xfrm>
            <a:off x="533400" y="2382648"/>
            <a:ext cx="3429000" cy="2494152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5836861"/>
              </p:ext>
            </p:extLst>
          </p:nvPr>
        </p:nvGraphicFramePr>
        <p:xfrm>
          <a:off x="3733800" y="28956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0771491"/>
              </p:ext>
            </p:extLst>
          </p:nvPr>
        </p:nvGraphicFramePr>
        <p:xfrm>
          <a:off x="3733800" y="34290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5902930"/>
              </p:ext>
            </p:extLst>
          </p:nvPr>
        </p:nvGraphicFramePr>
        <p:xfrm>
          <a:off x="3733800" y="39624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3054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MC Holiday Series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286000"/>
            <a:ext cx="3612950" cy="270839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7183409"/>
              </p:ext>
            </p:extLst>
          </p:nvPr>
        </p:nvGraphicFramePr>
        <p:xfrm>
          <a:off x="3733800" y="23622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5931349"/>
              </p:ext>
            </p:extLst>
          </p:nvPr>
        </p:nvGraphicFramePr>
        <p:xfrm>
          <a:off x="3733800" y="28956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95125635"/>
              </p:ext>
            </p:extLst>
          </p:nvPr>
        </p:nvGraphicFramePr>
        <p:xfrm>
          <a:off x="3733800" y="34290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66666717"/>
              </p:ext>
            </p:extLst>
          </p:nvPr>
        </p:nvGraphicFramePr>
        <p:xfrm>
          <a:off x="3733800" y="39624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72675262"/>
              </p:ext>
            </p:extLst>
          </p:nvPr>
        </p:nvGraphicFramePr>
        <p:xfrm>
          <a:off x="3733800" y="44958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14307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 Season Championship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429000" cy="257175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5337999"/>
              </p:ext>
            </p:extLst>
          </p:nvPr>
        </p:nvGraphicFramePr>
        <p:xfrm>
          <a:off x="3733800" y="23622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11137353"/>
              </p:ext>
            </p:extLst>
          </p:nvPr>
        </p:nvGraphicFramePr>
        <p:xfrm>
          <a:off x="3733800" y="28956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88638755"/>
              </p:ext>
            </p:extLst>
          </p:nvPr>
        </p:nvGraphicFramePr>
        <p:xfrm>
          <a:off x="3733800" y="34290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79106578"/>
              </p:ext>
            </p:extLst>
          </p:nvPr>
        </p:nvGraphicFramePr>
        <p:xfrm>
          <a:off x="3733800" y="39624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24003054"/>
              </p:ext>
            </p:extLst>
          </p:nvPr>
        </p:nvGraphicFramePr>
        <p:xfrm>
          <a:off x="3733800" y="44958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41072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MC Season Championship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17014" b="24062"/>
          <a:stretch/>
        </p:blipFill>
        <p:spPr>
          <a:xfrm>
            <a:off x="381000" y="2514600"/>
            <a:ext cx="3426800" cy="222868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155819"/>
              </p:ext>
            </p:extLst>
          </p:nvPr>
        </p:nvGraphicFramePr>
        <p:xfrm>
          <a:off x="3733800" y="18288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47570685"/>
              </p:ext>
            </p:extLst>
          </p:nvPr>
        </p:nvGraphicFramePr>
        <p:xfrm>
          <a:off x="3733800" y="23622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588558839"/>
              </p:ext>
            </p:extLst>
          </p:nvPr>
        </p:nvGraphicFramePr>
        <p:xfrm>
          <a:off x="3733800" y="28956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15071460"/>
              </p:ext>
            </p:extLst>
          </p:nvPr>
        </p:nvGraphicFramePr>
        <p:xfrm>
          <a:off x="3733800" y="34290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94420984"/>
              </p:ext>
            </p:extLst>
          </p:nvPr>
        </p:nvGraphicFramePr>
        <p:xfrm>
          <a:off x="3733800" y="39624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018323310"/>
              </p:ext>
            </p:extLst>
          </p:nvPr>
        </p:nvGraphicFramePr>
        <p:xfrm>
          <a:off x="3733800" y="44958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961676786"/>
              </p:ext>
            </p:extLst>
          </p:nvPr>
        </p:nvGraphicFramePr>
        <p:xfrm>
          <a:off x="3733800" y="5029200"/>
          <a:ext cx="5943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24711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Special Awards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4" y="1397000"/>
            <a:ext cx="2416747" cy="420303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10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/>
          <a:stretch/>
        </p:blipFill>
        <p:spPr>
          <a:xfrm>
            <a:off x="381000" y="762000"/>
            <a:ext cx="2565938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Lynn Jorgensen Award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057400"/>
            <a:ext cx="601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Race Management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Lynn joined us 1996 through the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U of M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Sailing Club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and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has remained active as an all-round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contributor. 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Having assisted in so many judges’ boats, Lynn has developed an appreciation of the benefits and the need for superior skills in this arena. 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Wally Daniels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554752"/>
            <a:ext cx="920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Women’s Challenge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9805" y="233862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Outstanding Female Skipper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Outstanding female skipper of the year, who has scored the highest for the season both on and off the lake.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Pam </a:t>
            </a:r>
            <a:r>
              <a:rPr lang="en-US" sz="4000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Paufler</a:t>
            </a:r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 &amp; Jennifer Bowers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475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Spirit Award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321005"/>
            <a:ext cx="845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LHYC Spirit Award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Best promoter of LHYC within the club and in the community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Paul </a:t>
            </a:r>
            <a:r>
              <a:rPr lang="en-US" sz="4000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Baltzersen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80999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TCSC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Record TCSC racing participation – 5 boats / race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Shared clinics &amp; programs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Strong leadership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Symbiotic relationship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99" y="380999"/>
            <a:ext cx="3552825" cy="8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2630\AppData\Local\Microsoft\Windows\Temporary Internet Files\Content.IE5\0QJUKTAN\MC9003710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189865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83382">
            <a:off x="670584" y="2800338"/>
            <a:ext cx="7682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Georgia" pitchFamily="18" charset="0"/>
              </a:rPr>
              <a:t>New LHYC Web Site!</a:t>
            </a:r>
            <a:endParaRPr lang="en-US" sz="60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 bwMode="auto">
          <a:xfrm>
            <a:off x="-76200" y="0"/>
            <a:ext cx="9220200" cy="691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0"/>
          <a:stretch/>
        </p:blipFill>
        <p:spPr bwMode="auto">
          <a:xfrm>
            <a:off x="0" y="-18394"/>
            <a:ext cx="9143286" cy="708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9"/>
          <a:stretch/>
        </p:blipFill>
        <p:spPr>
          <a:xfrm>
            <a:off x="152400" y="4724400"/>
            <a:ext cx="5917540" cy="23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9"/>
          <a:stretch/>
        </p:blipFill>
        <p:spPr bwMode="auto">
          <a:xfrm>
            <a:off x="-1" y="0"/>
            <a:ext cx="9207415" cy="70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Special Awards Continued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4" y="1397000"/>
            <a:ext cx="2416747" cy="420303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58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404" y="56724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US Yacht Racing Union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9805" y="2321004"/>
            <a:ext cx="594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Sportsmanship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Consistent good sportsmanship on and off the water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Bill Kirkpatrick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475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Most Improved M16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321005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Most improved M skipper &amp; crew of the year</a:t>
            </a:r>
            <a:endParaRPr lang="en-US" sz="28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John Barbour &amp; Wally Daniels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475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Most Improved MC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321005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Most improved MC skipper of the year</a:t>
            </a:r>
            <a:endParaRPr lang="en-US" sz="28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Jamie Fraser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5023"/>
            <a:ext cx="2105892" cy="263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Al Fleming Memorial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149495"/>
            <a:ext cx="647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Committed Volunteerism, Crew/Social Member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Al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and his wife Liz joined LHYC in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1972.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Al was Commodore in 1987. Together they inspired sailors of all ages to sail every race, for the sheer joy of sailing, being with friends, and exchanging wonderful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tales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of lake lore at every party. 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Lynn Jorgenson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  <a14:imgEffect>
                      <a14:brightnessContrast bright="14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4" t="8559" r="12945"/>
          <a:stretch/>
        </p:blipFill>
        <p:spPr>
          <a:xfrm>
            <a:off x="457200" y="609600"/>
            <a:ext cx="2019812" cy="255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5475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Dick Adams Memorial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101096"/>
            <a:ext cx="617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Most Devoted Sailor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Dick was a long time devoted sailor in the ‘60’s and ‘70’s. In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1983,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his wife Marcie donated this trophy in his honor to celebrate those who stood out in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“dedication, good competition, striving for improvement, helpfulness to others, and friendship”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Bill Hanson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80999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V0lunteering is at Our Core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1225689"/>
            <a:ext cx="7239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Georgia" pitchFamily="18" charset="0"/>
              </a:rPr>
              <a:t>Principal Race Officer	</a:t>
            </a:r>
            <a:r>
              <a:rPr lang="en-US" sz="1200" b="1" dirty="0" smtClean="0">
                <a:latin typeface="Georgia" pitchFamily="18" charset="0"/>
              </a:rPr>
              <a:t>	Wendy </a:t>
            </a:r>
            <a:r>
              <a:rPr lang="en-US" sz="1200" b="1" dirty="0" err="1">
                <a:latin typeface="Georgia" pitchFamily="18" charset="0"/>
              </a:rPr>
              <a:t>Ott</a:t>
            </a:r>
            <a:r>
              <a:rPr lang="en-US" sz="1200" b="1" dirty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Race Committee Chair  </a:t>
            </a:r>
            <a:r>
              <a:rPr lang="en-US" sz="1200" b="1" dirty="0" smtClean="0">
                <a:latin typeface="Georgia" pitchFamily="18" charset="0"/>
              </a:rPr>
              <a:t>	Chris </a:t>
            </a:r>
            <a:r>
              <a:rPr lang="en-US" sz="1200" b="1" dirty="0">
                <a:latin typeface="Georgia" pitchFamily="18" charset="0"/>
              </a:rPr>
              <a:t>Seymour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Fall Regatta 	</a:t>
            </a:r>
            <a:r>
              <a:rPr lang="en-US" sz="1200" b="1" dirty="0" smtClean="0">
                <a:latin typeface="Georgia" pitchFamily="18" charset="0"/>
              </a:rPr>
              <a:t>	Joe </a:t>
            </a:r>
            <a:r>
              <a:rPr lang="en-US" sz="1200" b="1" dirty="0" err="1">
                <a:latin typeface="Georgia" pitchFamily="18" charset="0"/>
              </a:rPr>
              <a:t>Fricton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Youth Regatta 	</a:t>
            </a:r>
            <a:r>
              <a:rPr lang="en-US" sz="1200" b="1" dirty="0" smtClean="0">
                <a:latin typeface="Georgia" pitchFamily="18" charset="0"/>
              </a:rPr>
              <a:t>	Bill &amp; </a:t>
            </a:r>
            <a:r>
              <a:rPr lang="en-US" sz="1200" b="1" dirty="0">
                <a:latin typeface="Georgia" pitchFamily="18" charset="0"/>
              </a:rPr>
              <a:t>Susan Kirkpatrick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Equipment Chair 	</a:t>
            </a:r>
            <a:r>
              <a:rPr lang="en-US" sz="1200" b="1" dirty="0" smtClean="0">
                <a:latin typeface="Georgia" pitchFamily="18" charset="0"/>
              </a:rPr>
              <a:t>	John </a:t>
            </a:r>
            <a:r>
              <a:rPr lang="en-US" sz="1200" b="1" dirty="0" err="1">
                <a:latin typeface="Georgia" pitchFamily="18" charset="0"/>
              </a:rPr>
              <a:t>Hovde</a:t>
            </a:r>
            <a:r>
              <a:rPr lang="en-US" sz="1200" b="1" dirty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Social Chair 	</a:t>
            </a:r>
            <a:r>
              <a:rPr lang="en-US" sz="1200" b="1" dirty="0" smtClean="0">
                <a:latin typeface="Georgia" pitchFamily="18" charset="0"/>
              </a:rPr>
              <a:t>	Wendy </a:t>
            </a:r>
            <a:r>
              <a:rPr lang="en-US" sz="1200" b="1" dirty="0" err="1">
                <a:latin typeface="Georgia" pitchFamily="18" charset="0"/>
              </a:rPr>
              <a:t>Ott</a:t>
            </a:r>
            <a:r>
              <a:rPr lang="en-US" sz="1200" b="1" dirty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Membership Chair 	</a:t>
            </a:r>
            <a:r>
              <a:rPr lang="en-US" sz="1200" b="1" dirty="0" smtClean="0">
                <a:latin typeface="Georgia" pitchFamily="18" charset="0"/>
              </a:rPr>
              <a:t>	Jayson </a:t>
            </a:r>
            <a:r>
              <a:rPr lang="en-US" sz="1200" b="1" dirty="0" err="1">
                <a:latin typeface="Georgia" pitchFamily="18" charset="0"/>
              </a:rPr>
              <a:t>Wold</a:t>
            </a:r>
            <a:r>
              <a:rPr lang="en-US" sz="1200" b="1" dirty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Education Chair	</a:t>
            </a:r>
            <a:r>
              <a:rPr lang="en-US" sz="1200" b="1" dirty="0" smtClean="0">
                <a:latin typeface="Georgia" pitchFamily="18" charset="0"/>
              </a:rPr>
              <a:t>	Pam </a:t>
            </a:r>
            <a:r>
              <a:rPr lang="en-US" sz="1200" b="1" dirty="0" err="1">
                <a:latin typeface="Georgia" pitchFamily="18" charset="0"/>
              </a:rPr>
              <a:t>Paufler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Fleet Captain MC 	</a:t>
            </a:r>
            <a:r>
              <a:rPr lang="en-US" sz="1200" b="1" dirty="0" smtClean="0">
                <a:latin typeface="Georgia" pitchFamily="18" charset="0"/>
              </a:rPr>
              <a:t>	Joe </a:t>
            </a:r>
            <a:r>
              <a:rPr lang="en-US" sz="1200" b="1" dirty="0" err="1">
                <a:latin typeface="Georgia" pitchFamily="18" charset="0"/>
              </a:rPr>
              <a:t>Fricton</a:t>
            </a:r>
            <a:r>
              <a:rPr lang="en-US" sz="1200" b="1" dirty="0">
                <a:latin typeface="Georgia" pitchFamily="18" charset="0"/>
              </a:rPr>
              <a:t>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 smtClean="0">
                <a:latin typeface="Georgia" pitchFamily="18" charset="0"/>
              </a:rPr>
              <a:t>Safety </a:t>
            </a:r>
            <a:r>
              <a:rPr lang="en-US" sz="1200" b="1" dirty="0">
                <a:latin typeface="Georgia" pitchFamily="18" charset="0"/>
              </a:rPr>
              <a:t>Boat Scheduler 	</a:t>
            </a:r>
            <a:r>
              <a:rPr lang="en-US" sz="1200" b="1" dirty="0" smtClean="0">
                <a:latin typeface="Georgia" pitchFamily="18" charset="0"/>
              </a:rPr>
              <a:t>	John </a:t>
            </a:r>
            <a:r>
              <a:rPr lang="en-US" sz="1200" b="1" dirty="0" err="1">
                <a:latin typeface="Georgia" pitchFamily="18" charset="0"/>
              </a:rPr>
              <a:t>Getsinger</a:t>
            </a:r>
            <a:r>
              <a:rPr lang="en-US" sz="1200" b="1" dirty="0">
                <a:latin typeface="Georgia" pitchFamily="18" charset="0"/>
              </a:rPr>
              <a:t>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Safety Boat Training 	</a:t>
            </a:r>
            <a:r>
              <a:rPr lang="en-US" sz="1200" b="1" dirty="0" smtClean="0">
                <a:latin typeface="Georgia" pitchFamily="18" charset="0"/>
              </a:rPr>
              <a:t>	Andy </a:t>
            </a:r>
            <a:r>
              <a:rPr lang="en-US" sz="1200" b="1" dirty="0">
                <a:latin typeface="Georgia" pitchFamily="18" charset="0"/>
              </a:rPr>
              <a:t>Crowe &amp; Joe </a:t>
            </a:r>
            <a:r>
              <a:rPr lang="en-US" sz="1200" b="1" dirty="0" err="1">
                <a:latin typeface="Georgia" pitchFamily="18" charset="0"/>
              </a:rPr>
              <a:t>Fricton</a:t>
            </a:r>
            <a:r>
              <a:rPr lang="en-US" sz="1200" b="1" dirty="0">
                <a:latin typeface="Georgia" pitchFamily="18" charset="0"/>
              </a:rPr>
              <a:t>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TCSC Liaison 	</a:t>
            </a:r>
            <a:r>
              <a:rPr lang="en-US" sz="1200" b="1" dirty="0" smtClean="0">
                <a:latin typeface="Georgia" pitchFamily="18" charset="0"/>
              </a:rPr>
              <a:t>	Jason </a:t>
            </a:r>
            <a:r>
              <a:rPr lang="en-US" sz="1200" b="1" dirty="0">
                <a:latin typeface="Georgia" pitchFamily="18" charset="0"/>
              </a:rPr>
              <a:t>Curtis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Wednesday </a:t>
            </a:r>
            <a:r>
              <a:rPr lang="en-US" sz="1200" b="1" dirty="0" smtClean="0">
                <a:latin typeface="Georgia" pitchFamily="18" charset="0"/>
              </a:rPr>
              <a:t>Series </a:t>
            </a:r>
            <a:r>
              <a:rPr lang="en-US" sz="1200" b="1" dirty="0">
                <a:latin typeface="Georgia" pitchFamily="18" charset="0"/>
              </a:rPr>
              <a:t>	</a:t>
            </a:r>
            <a:r>
              <a:rPr lang="en-US" sz="1200" b="1" dirty="0" smtClean="0">
                <a:latin typeface="Georgia" pitchFamily="18" charset="0"/>
              </a:rPr>
              <a:t>	Kevin Berger</a:t>
            </a:r>
          </a:p>
          <a:p>
            <a:r>
              <a:rPr lang="en-US" sz="1200" b="1" dirty="0">
                <a:latin typeface="Georgia" pitchFamily="18" charset="0"/>
              </a:rPr>
              <a:t>Dee O'Neal Cup 	</a:t>
            </a:r>
            <a:r>
              <a:rPr lang="en-US" sz="1200" b="1" dirty="0" smtClean="0">
                <a:latin typeface="Georgia" pitchFamily="18" charset="0"/>
              </a:rPr>
              <a:t>	Dave </a:t>
            </a:r>
            <a:r>
              <a:rPr lang="en-US" sz="1200" b="1" dirty="0">
                <a:latin typeface="Georgia" pitchFamily="18" charset="0"/>
              </a:rPr>
              <a:t>Mott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 smtClean="0">
                <a:latin typeface="Georgia" pitchFamily="18" charset="0"/>
              </a:rPr>
              <a:t>Lake </a:t>
            </a:r>
            <a:r>
              <a:rPr lang="en-US" sz="1200" b="1" dirty="0">
                <a:latin typeface="Georgia" pitchFamily="18" charset="0"/>
              </a:rPr>
              <a:t>Harriet's Cup 	</a:t>
            </a:r>
            <a:r>
              <a:rPr lang="en-US" sz="1200" b="1" dirty="0" smtClean="0">
                <a:latin typeface="Georgia" pitchFamily="18" charset="0"/>
              </a:rPr>
              <a:t>	Pam </a:t>
            </a:r>
            <a:r>
              <a:rPr lang="en-US" sz="1200" b="1" dirty="0" err="1">
                <a:latin typeface="Georgia" pitchFamily="18" charset="0"/>
              </a:rPr>
              <a:t>Paufler</a:t>
            </a:r>
            <a:r>
              <a:rPr lang="en-US" sz="1200" b="1" dirty="0">
                <a:latin typeface="Georgia" pitchFamily="18" charset="0"/>
              </a:rPr>
              <a:t>, John Berg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Women's Clinic 	</a:t>
            </a:r>
            <a:r>
              <a:rPr lang="en-US" sz="1200" b="1" dirty="0" smtClean="0">
                <a:latin typeface="Georgia" pitchFamily="18" charset="0"/>
              </a:rPr>
              <a:t>	Jennifer </a:t>
            </a:r>
            <a:r>
              <a:rPr lang="en-US" sz="1200" b="1" dirty="0">
                <a:latin typeface="Georgia" pitchFamily="18" charset="0"/>
              </a:rPr>
              <a:t>Bowers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Preseason Clinic 	</a:t>
            </a:r>
            <a:r>
              <a:rPr lang="en-US" sz="1200" b="1" dirty="0" smtClean="0">
                <a:latin typeface="Georgia" pitchFamily="18" charset="0"/>
              </a:rPr>
              <a:t>	Dave </a:t>
            </a:r>
            <a:r>
              <a:rPr lang="en-US" sz="1200" b="1" dirty="0">
                <a:latin typeface="Georgia" pitchFamily="18" charset="0"/>
              </a:rPr>
              <a:t>Mott and Chris Seymour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Trophy Engraving  	</a:t>
            </a:r>
            <a:r>
              <a:rPr lang="en-US" sz="1200" b="1" dirty="0" smtClean="0">
                <a:latin typeface="Georgia" pitchFamily="18" charset="0"/>
              </a:rPr>
              <a:t>	John </a:t>
            </a:r>
            <a:r>
              <a:rPr lang="en-US" sz="1200" b="1" dirty="0" err="1">
                <a:latin typeface="Georgia" pitchFamily="18" charset="0"/>
              </a:rPr>
              <a:t>Wentzell</a:t>
            </a:r>
            <a:r>
              <a:rPr lang="en-US" sz="1200" b="1" dirty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Banquet 		</a:t>
            </a:r>
            <a:r>
              <a:rPr lang="en-US" sz="1200" b="1" dirty="0" smtClean="0">
                <a:latin typeface="Georgia" pitchFamily="18" charset="0"/>
              </a:rPr>
              <a:t>	Jim </a:t>
            </a:r>
            <a:r>
              <a:rPr lang="en-US" sz="1200" b="1" dirty="0">
                <a:latin typeface="Georgia" pitchFamily="18" charset="0"/>
              </a:rPr>
              <a:t>Marquardt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Website 		</a:t>
            </a:r>
            <a:r>
              <a:rPr lang="en-US" sz="1200" b="1" dirty="0" smtClean="0">
                <a:latin typeface="Georgia" pitchFamily="18" charset="0"/>
              </a:rPr>
              <a:t>	Jennifer </a:t>
            </a:r>
            <a:r>
              <a:rPr lang="en-US" sz="1200" b="1" dirty="0">
                <a:latin typeface="Georgia" pitchFamily="18" charset="0"/>
              </a:rPr>
              <a:t>O'Brien, Paul </a:t>
            </a:r>
            <a:r>
              <a:rPr lang="en-US" sz="1200" b="1" dirty="0" err="1">
                <a:latin typeface="Georgia" pitchFamily="18" charset="0"/>
              </a:rPr>
              <a:t>Baltzersen</a:t>
            </a:r>
            <a:r>
              <a:rPr lang="en-US" sz="1200" b="1" dirty="0">
                <a:latin typeface="Georgia" pitchFamily="18" charset="0"/>
              </a:rPr>
              <a:t>, 	</a:t>
            </a:r>
            <a:r>
              <a:rPr lang="en-US" sz="1200" b="1" dirty="0" smtClean="0">
                <a:latin typeface="Georgia" pitchFamily="18" charset="0"/>
              </a:rPr>
              <a:t>Jason </a:t>
            </a:r>
            <a:r>
              <a:rPr lang="en-US" sz="1200" b="1" dirty="0">
                <a:latin typeface="Georgia" pitchFamily="18" charset="0"/>
              </a:rPr>
              <a:t>Curtis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Fleet Captain M-16 		Ted Jewett &amp; Jack </a:t>
            </a:r>
            <a:r>
              <a:rPr lang="en-US" sz="1200" b="1" dirty="0" err="1">
                <a:latin typeface="Georgia" pitchFamily="18" charset="0"/>
              </a:rPr>
              <a:t>Zimmerschied</a:t>
            </a:r>
            <a:r>
              <a:rPr lang="en-US" sz="1200" b="1" dirty="0">
                <a:latin typeface="Georgia" pitchFamily="18" charset="0"/>
              </a:rPr>
              <a:t>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Score Keeper 		Andy Crowe &amp; Steve </a:t>
            </a:r>
            <a:r>
              <a:rPr lang="en-US" sz="1200" b="1" dirty="0" err="1">
                <a:latin typeface="Georgia" pitchFamily="18" charset="0"/>
              </a:rPr>
              <a:t>Loscheider</a:t>
            </a:r>
            <a:r>
              <a:rPr lang="en-US" sz="1200" b="1" dirty="0">
                <a:latin typeface="Georgia" pitchFamily="18" charset="0"/>
              </a:rPr>
              <a:t>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 smtClean="0">
                <a:latin typeface="Georgia" pitchFamily="18" charset="0"/>
              </a:rPr>
              <a:t>Yearbook </a:t>
            </a:r>
            <a:r>
              <a:rPr lang="en-US" sz="1200" b="1" dirty="0">
                <a:latin typeface="Georgia" pitchFamily="18" charset="0"/>
              </a:rPr>
              <a:t>		</a:t>
            </a:r>
            <a:r>
              <a:rPr lang="en-US" sz="1200" b="1" dirty="0" smtClean="0">
                <a:latin typeface="Georgia" pitchFamily="18" charset="0"/>
              </a:rPr>
              <a:t>	Wendy </a:t>
            </a:r>
            <a:r>
              <a:rPr lang="en-US" sz="1200" b="1" dirty="0">
                <a:latin typeface="Georgia" pitchFamily="18" charset="0"/>
              </a:rPr>
              <a:t>and Chuck </a:t>
            </a:r>
            <a:r>
              <a:rPr lang="en-US" sz="1200" b="1" dirty="0" err="1">
                <a:latin typeface="Georgia" pitchFamily="18" charset="0"/>
              </a:rPr>
              <a:t>Ott</a:t>
            </a:r>
            <a:r>
              <a:rPr lang="en-US" sz="1200" b="1" dirty="0">
                <a:latin typeface="Georgia" pitchFamily="18" charset="0"/>
              </a:rPr>
              <a:t>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Adaptive Sailing  		Karen </a:t>
            </a:r>
            <a:r>
              <a:rPr lang="en-US" sz="1200" b="1" dirty="0" err="1">
                <a:latin typeface="Georgia" pitchFamily="18" charset="0"/>
              </a:rPr>
              <a:t>Hemstad</a:t>
            </a:r>
            <a:r>
              <a:rPr lang="en-US" sz="1200" b="1" dirty="0">
                <a:latin typeface="Georgia" pitchFamily="18" charset="0"/>
              </a:rPr>
              <a:t>, Ted Jewett, Andy 	Crowe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 smtClean="0">
                <a:latin typeface="Georgia" pitchFamily="18" charset="0"/>
              </a:rPr>
              <a:t>Photo </a:t>
            </a:r>
            <a:r>
              <a:rPr lang="en-US" sz="1200" b="1" dirty="0">
                <a:latin typeface="Georgia" pitchFamily="18" charset="0"/>
              </a:rPr>
              <a:t>Trophy Coordinator   </a:t>
            </a:r>
            <a:r>
              <a:rPr lang="en-US" sz="1200" b="1" dirty="0" smtClean="0">
                <a:latin typeface="Georgia" pitchFamily="18" charset="0"/>
              </a:rPr>
              <a:t>	Joe </a:t>
            </a:r>
            <a:r>
              <a:rPr lang="en-US" sz="1200" b="1" dirty="0">
                <a:latin typeface="Georgia" pitchFamily="18" charset="0"/>
              </a:rPr>
              <a:t>Friction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Park Board Liaison 	</a:t>
            </a:r>
            <a:r>
              <a:rPr lang="en-US" sz="1200" b="1" dirty="0" smtClean="0">
                <a:latin typeface="Georgia" pitchFamily="18" charset="0"/>
              </a:rPr>
              <a:t>	Paul </a:t>
            </a:r>
            <a:r>
              <a:rPr lang="en-US" sz="1200" b="1" dirty="0" err="1">
                <a:latin typeface="Georgia" pitchFamily="18" charset="0"/>
              </a:rPr>
              <a:t>Baltzersen</a:t>
            </a:r>
            <a:r>
              <a:rPr lang="en-US" sz="1200" b="1" dirty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Delegate to the ILYA 	</a:t>
            </a:r>
            <a:r>
              <a:rPr lang="en-US" sz="1200" b="1" dirty="0" smtClean="0">
                <a:latin typeface="Georgia" pitchFamily="18" charset="0"/>
              </a:rPr>
              <a:t>	Joe </a:t>
            </a:r>
            <a:r>
              <a:rPr lang="en-US" sz="1200" b="1" dirty="0" err="1">
                <a:latin typeface="Georgia" pitchFamily="18" charset="0"/>
              </a:rPr>
              <a:t>Fricton</a:t>
            </a:r>
            <a:r>
              <a:rPr lang="en-US" sz="1200" b="1" dirty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Display Cases 	</a:t>
            </a:r>
            <a:r>
              <a:rPr lang="en-US" sz="1200" b="1" dirty="0" smtClean="0">
                <a:latin typeface="Georgia" pitchFamily="18" charset="0"/>
              </a:rPr>
              <a:t>	Wendy </a:t>
            </a:r>
            <a:r>
              <a:rPr lang="en-US" sz="1200" b="1" dirty="0" err="1">
                <a:latin typeface="Georgia" pitchFamily="18" charset="0"/>
              </a:rPr>
              <a:t>Ott</a:t>
            </a:r>
            <a:r>
              <a:rPr lang="en-US" sz="1200" b="1" dirty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Logo Gear Procurer 	</a:t>
            </a:r>
            <a:r>
              <a:rPr lang="en-US" sz="1200" b="1" dirty="0" smtClean="0">
                <a:latin typeface="Georgia" pitchFamily="18" charset="0"/>
              </a:rPr>
              <a:t>	John </a:t>
            </a:r>
            <a:r>
              <a:rPr lang="en-US" sz="1200" b="1" dirty="0" err="1">
                <a:latin typeface="Georgia" pitchFamily="18" charset="0"/>
              </a:rPr>
              <a:t>Wentzell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 smtClean="0">
                <a:latin typeface="Georgia" pitchFamily="18" charset="0"/>
              </a:rPr>
              <a:t>  </a:t>
            </a:r>
            <a:endParaRPr lang="en-US" sz="1200" dirty="0"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122914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Georgia" pitchFamily="18" charset="0"/>
              </a:rPr>
              <a:t>Commodore 	</a:t>
            </a:r>
            <a:r>
              <a:rPr lang="en-US" sz="1200" b="1" dirty="0" smtClean="0">
                <a:latin typeface="Georgia" pitchFamily="18" charset="0"/>
              </a:rPr>
              <a:t>Robert </a:t>
            </a:r>
            <a:r>
              <a:rPr lang="en-US" sz="1200" b="1" dirty="0" err="1">
                <a:latin typeface="Georgia" pitchFamily="18" charset="0"/>
              </a:rPr>
              <a:t>Netzer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Vice Commodore 	Joe </a:t>
            </a:r>
            <a:r>
              <a:rPr lang="en-US" sz="1200" b="1" dirty="0" err="1">
                <a:latin typeface="Georgia" pitchFamily="18" charset="0"/>
              </a:rPr>
              <a:t>Fricton</a:t>
            </a:r>
            <a:r>
              <a:rPr lang="en-US" sz="1200" b="1" dirty="0">
                <a:latin typeface="Georgia" pitchFamily="18" charset="0"/>
              </a:rPr>
              <a:t>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Rear Commodore 	Dave Mott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Secretary 		Charlie </a:t>
            </a:r>
            <a:r>
              <a:rPr lang="en-US" sz="1200" b="1" dirty="0" err="1">
                <a:latin typeface="Georgia" pitchFamily="18" charset="0"/>
              </a:rPr>
              <a:t>Gantzer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Treasurer 		Chuck </a:t>
            </a:r>
            <a:r>
              <a:rPr lang="en-US" sz="1200" b="1" dirty="0" err="1">
                <a:latin typeface="Georgia" pitchFamily="18" charset="0"/>
              </a:rPr>
              <a:t>Ott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Director 		Jennifer O'Brien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Director 		Pam </a:t>
            </a:r>
            <a:r>
              <a:rPr lang="en-US" sz="1200" b="1" dirty="0" err="1">
                <a:latin typeface="Georgia" pitchFamily="18" charset="0"/>
              </a:rPr>
              <a:t>Paufler</a:t>
            </a:r>
            <a:r>
              <a:rPr lang="en-US" sz="1200" b="1" dirty="0">
                <a:latin typeface="Georgia" pitchFamily="18" charset="0"/>
              </a:rPr>
              <a:t>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Director 		Jason Curtis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Director 		Bob Dillon 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TCSC Rep 		</a:t>
            </a:r>
            <a:r>
              <a:rPr lang="en-US" sz="1200" b="1" dirty="0" err="1">
                <a:latin typeface="Georgia" pitchFamily="18" charset="0"/>
              </a:rPr>
              <a:t>Kraig</a:t>
            </a:r>
            <a:r>
              <a:rPr lang="en-US" sz="1200" b="1" dirty="0">
                <a:latin typeface="Georgia" pitchFamily="18" charset="0"/>
              </a:rPr>
              <a:t> Larson</a:t>
            </a:r>
            <a:endParaRPr lang="en-US" sz="1200" dirty="0">
              <a:latin typeface="Georgia" pitchFamily="18" charset="0"/>
            </a:endParaRPr>
          </a:p>
          <a:p>
            <a:r>
              <a:rPr lang="en-US" sz="1200" b="1" dirty="0">
                <a:latin typeface="Georgia" pitchFamily="18" charset="0"/>
              </a:rPr>
              <a:t>TCSC Racing 	John Berg</a:t>
            </a:r>
            <a:endParaRPr lang="en-US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2057400" cy="273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649069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Marshman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Wattson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 Memorial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057400"/>
            <a:ext cx="609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Best Sailor On and Off the Lake</a:t>
            </a:r>
          </a:p>
          <a:p>
            <a:pPr algn="ctr"/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Marsh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Wattson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was Commodore in 1960, and died in 1962.  In his lifetime, he taught law at U of M and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Wm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Mitchell.  He was a prominent leader of the MN Civil Liberties Union (MCLU) and the First Unitarian Society.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Bill Colburn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03209" cy="698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49069"/>
            <a:ext cx="920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Rear Commodore Award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2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Robert </a:t>
            </a:r>
            <a:r>
              <a:rPr lang="en-US" sz="4000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Netzer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6334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Brit’s Pub &amp; Live Music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- Jim Marquardt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T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rophy Engraving - John </a:t>
            </a:r>
            <a:r>
              <a:rPr lang="en-US" sz="20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Wentzell</a:t>
            </a:r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Picture Trophies - Joe </a:t>
            </a:r>
            <a:r>
              <a:rPr lang="en-US" sz="20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Fricton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, Bill Colburn, Dave Mott, John </a:t>
            </a:r>
            <a:r>
              <a:rPr lang="en-US" sz="20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Hovde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Honorary Trophy 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- Dave Mott</a:t>
            </a:r>
          </a:p>
          <a:p>
            <a:pPr algn="ctr"/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Yearbook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–Wendy &amp; Chuck </a:t>
            </a:r>
            <a:r>
              <a:rPr lang="en-US" sz="20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Ott</a:t>
            </a:r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Artwork - Nancy Grist-</a:t>
            </a:r>
            <a:r>
              <a:rPr lang="en-US" sz="20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Franchett</a:t>
            </a:r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Photos &amp; Video – Many </a:t>
            </a:r>
            <a:r>
              <a:rPr lang="en-US" sz="20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Contributers</a:t>
            </a:r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5475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Banquet Volunteers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26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6334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Commodore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– Joe </a:t>
            </a:r>
            <a:r>
              <a:rPr lang="en-US" sz="20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Fricton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Vice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Commodore – Mark Anderson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Rear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Commodore – Robert </a:t>
            </a:r>
            <a:r>
              <a:rPr lang="en-US" sz="20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Netzer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Secretary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- Charlie </a:t>
            </a:r>
            <a:r>
              <a:rPr lang="en-US" sz="20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Gantzer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Treasurer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- Chuck </a:t>
            </a:r>
            <a:r>
              <a:rPr lang="en-US" sz="20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Ott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Returning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Director – Jason Curtis – Education Chair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Returning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Director – Pam </a:t>
            </a:r>
            <a:r>
              <a:rPr lang="en-US" sz="20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Paufler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1st 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Year Director - Kevin Berger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1st  </a:t>
            </a:r>
            <a:r>
              <a:rPr lang="en-US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Year Director – Joe Schroeder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5475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Looking Forward to 2013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49069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Marshman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Wattson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 Memorial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321005"/>
            <a:ext cx="5943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Best Sailor On and Off the Lake</a:t>
            </a:r>
          </a:p>
          <a:p>
            <a:pPr algn="ctr"/>
            <a:r>
              <a:rPr lang="en-US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Marsh </a:t>
            </a:r>
            <a:r>
              <a:rPr lang="en-US" sz="16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Wattson</a:t>
            </a:r>
            <a:r>
              <a:rPr lang="en-US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was Commodore in 1960, and died in 1962.  In his lifetime, he taught law at U of M and </a:t>
            </a:r>
            <a:r>
              <a:rPr lang="en-US" sz="16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Wm</a:t>
            </a:r>
            <a:r>
              <a:rPr lang="en-US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 Mitchell.  He was a prominent leader of the MN Civil Liberties Union (MCLU) and the First Unitarian Society.</a:t>
            </a:r>
            <a:endParaRPr lang="en-US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241800"/>
            <a:ext cx="527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Bill Colburn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1035423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59271">
            <a:off x="1614782" y="148740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“I can’t believe it’s over”</a:t>
            </a:r>
            <a:endParaRPr lang="en-US" sz="36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781" y="4953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the bar is still open</a:t>
            </a:r>
            <a:endParaRPr lang="en-US" sz="36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099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Club Culture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481263"/>
            <a:ext cx="836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3"/>
          <a:stretch/>
        </p:blipFill>
        <p:spPr>
          <a:xfrm>
            <a:off x="619126" y="1195814"/>
            <a:ext cx="3421912" cy="2341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1194374"/>
            <a:ext cx="4165600" cy="2343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92" y="3715324"/>
            <a:ext cx="3275834" cy="2456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6"/>
          <a:stretch/>
        </p:blipFill>
        <p:spPr>
          <a:xfrm>
            <a:off x="624442" y="3715324"/>
            <a:ext cx="4242496" cy="24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0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LHYC Youth Program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884642"/>
            <a:ext cx="3373159" cy="337315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81400" y="3886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Bill Kirkpatrick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73981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79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TCYS Ribbon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3130" y="1113472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The Twin Cities Youth Sailing (TCYS) program hosts youth racing most Fridays through the summer, rotating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among Calhoun Yacht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Club,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Minnetonka YC, St. Croix Sailing Club, Wayzata YC, Lake Harriet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YC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and White Bear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YC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241800"/>
            <a:ext cx="527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Maeve </a:t>
            </a:r>
            <a:r>
              <a:rPr lang="en-US" sz="4000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Katics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73981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050" y="28235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Recognition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241800"/>
            <a:ext cx="917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Congratulations to:</a:t>
            </a:r>
          </a:p>
          <a:p>
            <a:pPr algn="ctr"/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38100" stA="12000" dist="38100" dir="5400000" sy="-100000" algn="bl" rotWithShape="0"/>
                </a:effectLst>
                <a:latin typeface="Georgia" pitchFamily="18" charset="0"/>
              </a:rPr>
              <a:t>All Youth Sailors</a:t>
            </a:r>
            <a:endParaRPr lang="en-US" sz="4000" u="sng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38100" stA="12000" dist="38100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14092</TotalTime>
  <Words>2343</Words>
  <Application>Microsoft Office PowerPoint</Application>
  <PresentationFormat>On-screen Show (4:3)</PresentationFormat>
  <Paragraphs>467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Seagate Technology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NETZER, ROBERT</dc:creator>
  <cp:lastModifiedBy>NETZER, ROBERT</cp:lastModifiedBy>
  <cp:revision>214</cp:revision>
  <cp:lastPrinted>2012-10-26T16:03:39Z</cp:lastPrinted>
  <dcterms:created xsi:type="dcterms:W3CDTF">2012-09-11T14:07:22Z</dcterms:created>
  <dcterms:modified xsi:type="dcterms:W3CDTF">2012-10-27T02:14:10Z</dcterms:modified>
</cp:coreProperties>
</file>