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303" r:id="rId9"/>
    <p:sldId id="304" r:id="rId10"/>
    <p:sldId id="269" r:id="rId11"/>
    <p:sldId id="271" r:id="rId12"/>
    <p:sldId id="272" r:id="rId13"/>
    <p:sldId id="274" r:id="rId14"/>
    <p:sldId id="273" r:id="rId15"/>
    <p:sldId id="275" r:id="rId16"/>
    <p:sldId id="276" r:id="rId17"/>
    <p:sldId id="290" r:id="rId18"/>
    <p:sldId id="277" r:id="rId19"/>
    <p:sldId id="265" r:id="rId20"/>
    <p:sldId id="282" r:id="rId21"/>
    <p:sldId id="283" r:id="rId22"/>
    <p:sldId id="280" r:id="rId23"/>
    <p:sldId id="284" r:id="rId24"/>
    <p:sldId id="291" r:id="rId25"/>
    <p:sldId id="281" r:id="rId26"/>
    <p:sldId id="287" r:id="rId27"/>
    <p:sldId id="288" r:id="rId28"/>
    <p:sldId id="293" r:id="rId29"/>
    <p:sldId id="294" r:id="rId30"/>
    <p:sldId id="307" r:id="rId31"/>
    <p:sldId id="292" r:id="rId32"/>
    <p:sldId id="305" r:id="rId33"/>
    <p:sldId id="295" r:id="rId34"/>
    <p:sldId id="289" r:id="rId35"/>
    <p:sldId id="296" r:id="rId36"/>
    <p:sldId id="297" r:id="rId37"/>
    <p:sldId id="301" r:id="rId38"/>
    <p:sldId id="300" r:id="rId39"/>
    <p:sldId id="298" r:id="rId40"/>
    <p:sldId id="309" r:id="rId41"/>
    <p:sldId id="308" r:id="rId42"/>
    <p:sldId id="299" r:id="rId43"/>
    <p:sldId id="28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62" autoAdjust="0"/>
  </p:normalViewPr>
  <p:slideViewPr>
    <p:cSldViewPr>
      <p:cViewPr>
        <p:scale>
          <a:sx n="78" d="100"/>
          <a:sy n="78" d="100"/>
        </p:scale>
        <p:origin x="-72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92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1042F-48A9-4B41-BF80-09FF574BF0C6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A4664-3E14-4434-9A62-400BE1A5B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8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B6376-9030-4FE4-872F-B64C9866385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7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B6376-9030-4FE4-872F-B64C9866385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7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B6376-9030-4FE4-872F-B64C9866385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75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14096E7-1883-4E88-BF02-B02EEAF923C3}" type="datetimeFigureOut">
              <a:rPr lang="en-US" smtClean="0"/>
              <a:t>11/16/2013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735B728-6DEE-4DD0-B416-D666A8D90B4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Tim@Sailcrafters.com" TargetMode="External"/><Relationship Id="rId2" Type="http://schemas.openxmlformats.org/officeDocument/2006/relationships/hyperlink" Target="http://www.sailcrafters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962400"/>
            <a:ext cx="6781800" cy="1371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 look into the past and present of LHYC </a:t>
            </a:r>
            <a:endParaRPr lang="en-US" sz="36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66800"/>
            <a:ext cx="8382000" cy="2152650"/>
          </a:xfrm>
        </p:spPr>
        <p:txBody>
          <a:bodyPr/>
          <a:lstStyle/>
          <a:p>
            <a:pPr algn="ctr"/>
            <a:r>
              <a:rPr lang="en-US" sz="4400" dirty="0" smtClean="0"/>
              <a:t>Lake Harriet Yacht Club</a:t>
            </a:r>
            <a:br>
              <a:rPr lang="en-US" sz="4400" dirty="0" smtClean="0"/>
            </a:br>
            <a:r>
              <a:rPr lang="en-US" sz="4400" dirty="0" smtClean="0"/>
              <a:t>Annual Banquet</a:t>
            </a:r>
            <a:br>
              <a:rPr lang="en-US" sz="4400" dirty="0" smtClean="0"/>
            </a:br>
            <a:r>
              <a:rPr lang="en-US" sz="4400" dirty="0" smtClean="0"/>
              <a:t>2013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631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3352800" cy="1447800"/>
          </a:xfrm>
        </p:spPr>
        <p:txBody>
          <a:bodyPr/>
          <a:lstStyle/>
          <a:p>
            <a:r>
              <a:rPr lang="en-US" sz="4400" dirty="0" smtClean="0"/>
              <a:t>Racing Awards</a:t>
            </a:r>
            <a:endParaRPr lang="en-US" sz="4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3100"/>
          <a:stretch>
            <a:fillRect/>
          </a:stretch>
        </p:blipFill>
        <p:spPr>
          <a:xfrm>
            <a:off x="3657600" y="685800"/>
            <a:ext cx="5311621" cy="539683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74638"/>
            <a:ext cx="8610600" cy="1477962"/>
          </a:xfrm>
        </p:spPr>
        <p:txBody>
          <a:bodyPr/>
          <a:lstStyle/>
          <a:p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Isaac </a:t>
            </a:r>
            <a:r>
              <a:rPr lang="en-US" sz="4800" dirty="0" err="1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ReeveS</a:t>
            </a:r>
            <a:r>
              <a:rPr 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Memorial</a:t>
            </a:r>
            <a:b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</a:br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M16 </a:t>
            </a:r>
            <a:r>
              <a:rPr 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Scow		MC Scow</a:t>
            </a:r>
            <a:endParaRPr lang="en-US" sz="45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762000"/>
            <a:ext cx="7924800" cy="5791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Isaac Reeves Series: May though mid-June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Attack: John Barbour and Wally Daniels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Tangerine: Bill and Maureen Colburn</a:t>
            </a:r>
          </a:p>
        </p:txBody>
      </p:sp>
    </p:spTree>
    <p:extLst>
      <p:ext uri="{BB962C8B-B14F-4D97-AF65-F5344CB8AC3E}">
        <p14:creationId xmlns:p14="http://schemas.microsoft.com/office/powerpoint/2010/main" val="121132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74638"/>
            <a:ext cx="8610600" cy="1477962"/>
          </a:xfrm>
        </p:spPr>
        <p:txBody>
          <a:bodyPr/>
          <a:lstStyle/>
          <a:p>
            <a:r>
              <a:rPr 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Peter Super Memorial</a:t>
            </a:r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/>
            </a:r>
            <a:b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</a:br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M16 </a:t>
            </a:r>
            <a:r>
              <a:rPr lang="en-US" sz="48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Scow		MC Scow</a:t>
            </a:r>
            <a:endParaRPr lang="en-US" sz="45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762000"/>
            <a:ext cx="7924800" cy="5791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Peter Super Series: mid-June though July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Attack</a:t>
            </a:r>
            <a:r>
              <a:rPr lang="en-US" sz="3400" b="1" dirty="0">
                <a:solidFill>
                  <a:schemeClr val="bg2"/>
                </a:solidFill>
              </a:rPr>
              <a:t>: John Barbour and Wally Daniels</a:t>
            </a:r>
          </a:p>
          <a:p>
            <a:pPr marL="0" indent="0" algn="ctr">
              <a:buNone/>
            </a:pPr>
            <a:r>
              <a:rPr lang="en-US" sz="3400" b="1" dirty="0">
                <a:solidFill>
                  <a:schemeClr val="bg2"/>
                </a:solidFill>
              </a:rPr>
              <a:t>Humdinger: Jason Curtis</a:t>
            </a:r>
          </a:p>
        </p:txBody>
      </p:sp>
    </p:spTree>
    <p:extLst>
      <p:ext uri="{BB962C8B-B14F-4D97-AF65-F5344CB8AC3E}">
        <p14:creationId xmlns:p14="http://schemas.microsoft.com/office/powerpoint/2010/main" val="18650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477962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Dorothy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Schepers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 Memorial</a:t>
            </a:r>
            <a:b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</a:b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M16 Scow				MC Scow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762000"/>
            <a:ext cx="7924800" cy="5791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Dorothy </a:t>
            </a:r>
            <a:r>
              <a:rPr lang="en-US" sz="2400" dirty="0" err="1" smtClean="0">
                <a:solidFill>
                  <a:schemeClr val="bg2"/>
                </a:solidFill>
              </a:rPr>
              <a:t>Schepers</a:t>
            </a:r>
            <a:r>
              <a:rPr lang="en-US" sz="2400" dirty="0" smtClean="0">
                <a:solidFill>
                  <a:schemeClr val="bg2"/>
                </a:solidFill>
              </a:rPr>
              <a:t> Memorial Series: August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Attack</a:t>
            </a:r>
            <a:r>
              <a:rPr lang="en-US" sz="3400" b="1" dirty="0">
                <a:solidFill>
                  <a:schemeClr val="bg2"/>
                </a:solidFill>
              </a:rPr>
              <a:t>: John Barbour and Wally Daniels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Little Fish: John </a:t>
            </a:r>
            <a:r>
              <a:rPr lang="en-US" sz="3400" b="1" dirty="0" err="1" smtClean="0">
                <a:solidFill>
                  <a:schemeClr val="bg2"/>
                </a:solidFill>
              </a:rPr>
              <a:t>Hovde</a:t>
            </a:r>
            <a:endParaRPr lang="en-US" sz="3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3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477962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Commodore’s Cup</a:t>
            </a:r>
            <a:b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</a:b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Team Racing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4724400"/>
            <a:ext cx="7924800" cy="18288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Commodore 9: Ted Jewett and David Saltzman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American Flyer: Robert and </a:t>
            </a:r>
            <a:r>
              <a:rPr lang="en-US" sz="3400" b="1" dirty="0" err="1" smtClean="0">
                <a:solidFill>
                  <a:schemeClr val="bg2"/>
                </a:solidFill>
              </a:rPr>
              <a:t>Maddy</a:t>
            </a:r>
            <a:r>
              <a:rPr lang="en-US" sz="3400" b="1" dirty="0" smtClean="0">
                <a:solidFill>
                  <a:schemeClr val="bg2"/>
                </a:solidFill>
              </a:rPr>
              <a:t> </a:t>
            </a:r>
            <a:r>
              <a:rPr lang="en-US" sz="3400" b="1" dirty="0" err="1" smtClean="0">
                <a:solidFill>
                  <a:schemeClr val="bg2"/>
                </a:solidFill>
              </a:rPr>
              <a:t>Netzer</a:t>
            </a:r>
            <a:endParaRPr lang="en-US" sz="3400" b="1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MC 2539: Charlie </a:t>
            </a:r>
            <a:r>
              <a:rPr lang="en-US" sz="3400" b="1" dirty="0" err="1" smtClean="0">
                <a:solidFill>
                  <a:schemeClr val="bg2"/>
                </a:solidFill>
              </a:rPr>
              <a:t>Gantzer</a:t>
            </a:r>
            <a:endParaRPr lang="en-US" sz="3400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477962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Pete </a:t>
            </a:r>
            <a:r>
              <a:rPr lang="en-US" sz="4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taylor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 </a:t>
            </a: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Memorial</a:t>
            </a:r>
            <a:b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</a:br>
            <a:r>
              <a:rPr lang="en-US" sz="3600" cap="none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Best Light Wind MC sailor</a:t>
            </a:r>
            <a:endParaRPr lang="en-US" sz="4000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4724400"/>
            <a:ext cx="7924800" cy="1828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MC 2121: Dave Mott and Jackie </a:t>
            </a:r>
            <a:r>
              <a:rPr lang="en-US" sz="3400" b="1" dirty="0" err="1" smtClean="0">
                <a:solidFill>
                  <a:schemeClr val="bg2"/>
                </a:solidFill>
              </a:rPr>
              <a:t>Melgard</a:t>
            </a:r>
            <a:endParaRPr lang="en-US" sz="3400" b="1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Bill Kirkpatrick</a:t>
            </a:r>
          </a:p>
        </p:txBody>
      </p:sp>
    </p:spTree>
    <p:extLst>
      <p:ext uri="{BB962C8B-B14F-4D97-AF65-F5344CB8AC3E}">
        <p14:creationId xmlns:p14="http://schemas.microsoft.com/office/powerpoint/2010/main" val="203988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477962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Dee </a:t>
            </a:r>
            <a:r>
              <a:rPr lang="en-US" sz="4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o’Neal</a:t>
            </a: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 Memorial</a:t>
            </a:r>
            <a:b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</a:br>
            <a:r>
              <a:rPr lang="en-US" sz="3600" cap="none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Novice Skipper Award</a:t>
            </a:r>
            <a:endParaRPr lang="en-US" sz="4000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4724400"/>
            <a:ext cx="7924800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TCSC: Eric McDermott</a:t>
            </a:r>
          </a:p>
        </p:txBody>
      </p:sp>
    </p:spTree>
    <p:extLst>
      <p:ext uri="{BB962C8B-B14F-4D97-AF65-F5344CB8AC3E}">
        <p14:creationId xmlns:p14="http://schemas.microsoft.com/office/powerpoint/2010/main" val="18550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782762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Jim &amp; Dorothy </a:t>
            </a:r>
            <a:r>
              <a:rPr lang="en-US" sz="4000" dirty="0" err="1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Schepers</a:t>
            </a:r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 Memorial</a:t>
            </a:r>
            <a:b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</a:br>
            <a:r>
              <a:rPr lang="en-US" sz="4000" cap="none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Handicap Racing Series</a:t>
            </a:r>
            <a:endParaRPr lang="en-US" sz="4000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4724400"/>
            <a:ext cx="7924800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TCSC: Jerry Tennis</a:t>
            </a:r>
          </a:p>
        </p:txBody>
      </p:sp>
    </p:spTree>
    <p:extLst>
      <p:ext uri="{BB962C8B-B14F-4D97-AF65-F5344CB8AC3E}">
        <p14:creationId xmlns:p14="http://schemas.microsoft.com/office/powerpoint/2010/main" val="113164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477962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Wednesday Night Series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/>
            </a:r>
            <a:b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</a:br>
            <a:endParaRPr lang="en-US" sz="4000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4724400"/>
            <a:ext cx="7924800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3400" b="1" dirty="0" smtClean="0">
                <a:solidFill>
                  <a:schemeClr val="bg2"/>
                </a:solidFill>
              </a:rPr>
              <a:t>American Flyer: Andy Crowe</a:t>
            </a:r>
          </a:p>
        </p:txBody>
      </p:sp>
    </p:spTree>
    <p:extLst>
      <p:ext uri="{BB962C8B-B14F-4D97-AF65-F5344CB8AC3E}">
        <p14:creationId xmlns:p14="http://schemas.microsoft.com/office/powerpoint/2010/main" val="26368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 the 1940s, one of LHYC’s biggest challenges was finding boats.</a:t>
            </a:r>
          </a:p>
          <a:p>
            <a:r>
              <a:rPr lang="en-US" sz="2400" dirty="0" smtClean="0"/>
              <a:t>What event made it difficult for LHYC to obtain boats in the 1940s?</a:t>
            </a:r>
          </a:p>
          <a:p>
            <a:r>
              <a:rPr lang="en-US" sz="4400" dirty="0" smtClean="0"/>
              <a:t>World War 2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343400" y="1447800"/>
            <a:ext cx="4419600" cy="5181600"/>
          </a:xfrm>
        </p:spPr>
        <p:txBody>
          <a:bodyPr>
            <a:noAutofit/>
          </a:bodyPr>
          <a:lstStyle/>
          <a:p>
            <a:r>
              <a:rPr lang="en-US" sz="2400" dirty="0"/>
              <a:t>According to a 1943 Minneapolis </a:t>
            </a:r>
            <a:r>
              <a:rPr lang="en-US" sz="2400" dirty="0" smtClean="0"/>
              <a:t>Tribune </a:t>
            </a:r>
            <a:r>
              <a:rPr lang="en-US" sz="2400" dirty="0"/>
              <a:t>article, the top three reason for this scarcity of boats:</a:t>
            </a:r>
          </a:p>
          <a:p>
            <a:r>
              <a:rPr lang="en-US" sz="2400" dirty="0"/>
              <a:t>Because of rationing during World War 2, boat builders, by government orders, were not able to build boats after 1941.</a:t>
            </a:r>
          </a:p>
          <a:p>
            <a:r>
              <a:rPr lang="en-US" sz="2400" dirty="0"/>
              <a:t>Many boat owners and skippers who went to war did not sell their boats, “wanting a good boat </a:t>
            </a:r>
            <a:r>
              <a:rPr lang="en-US" sz="2400" dirty="0" smtClean="0"/>
              <a:t>to </a:t>
            </a:r>
            <a:r>
              <a:rPr lang="en-US" sz="2400" dirty="0"/>
              <a:t>race” when they return.</a:t>
            </a:r>
          </a:p>
          <a:p>
            <a:r>
              <a:rPr lang="en-US" sz="2400" dirty="0"/>
              <a:t>Many people turned to “sailing because of gas rationing.”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LHYC HISTORY</a:t>
            </a:r>
            <a:br>
              <a:rPr lang="en-US" dirty="0" smtClean="0"/>
            </a:br>
            <a:r>
              <a:rPr lang="en-US" dirty="0" smtClean="0"/>
              <a:t>Challenges in building the club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8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LHYC </a:t>
            </a:r>
            <a:r>
              <a:rPr lang="en-US" dirty="0" err="1" smtClean="0"/>
              <a:t>HistorY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Start of the Club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828800"/>
            <a:ext cx="8915400" cy="4876799"/>
          </a:xfrm>
        </p:spPr>
        <p:txBody>
          <a:bodyPr>
            <a:normAutofit fontScale="92500" lnSpcReduction="10000"/>
          </a:bodyPr>
          <a:lstStyle/>
          <a:p>
            <a:r>
              <a:rPr lang="en-US" sz="2500" b="1" dirty="0" smtClean="0"/>
              <a:t>The first sailboat was sailed on Lake Harriet in 1871 by General Charles </a:t>
            </a:r>
            <a:r>
              <a:rPr lang="en-US" sz="2500" b="1" dirty="0" err="1" smtClean="0"/>
              <a:t>McC</a:t>
            </a:r>
            <a:r>
              <a:rPr lang="en-US" sz="2500" b="1" dirty="0" smtClean="0"/>
              <a:t> Reeves. The boat’s name was Oriole.</a:t>
            </a:r>
          </a:p>
          <a:p>
            <a:r>
              <a:rPr lang="en-US" sz="2500" b="1" dirty="0" smtClean="0"/>
              <a:t>Prior </a:t>
            </a:r>
            <a:r>
              <a:rPr lang="en-US" sz="2500" b="1" dirty="0"/>
              <a:t>to </a:t>
            </a:r>
            <a:r>
              <a:rPr lang="en-US" sz="2500" b="1" dirty="0" smtClean="0"/>
              <a:t>1940, </a:t>
            </a:r>
            <a:r>
              <a:rPr lang="en-US" sz="2500" b="1" dirty="0"/>
              <a:t>sailboats were not allowed on Lake </a:t>
            </a:r>
            <a:r>
              <a:rPr lang="en-US" sz="2500" b="1" dirty="0" smtClean="0"/>
              <a:t>Harriet, only canoes.</a:t>
            </a:r>
          </a:p>
          <a:p>
            <a:r>
              <a:rPr lang="en-US" sz="2500" b="1" dirty="0" smtClean="0"/>
              <a:t>The Lake Harriet Yacht Club was formed in 1941, after the demand for buoys on Lake Calhoun became too great, and the park board allowed sailboats on Lake Harriet. </a:t>
            </a:r>
          </a:p>
          <a:p>
            <a:r>
              <a:rPr lang="en-US" sz="2500" b="1" dirty="0" smtClean="0"/>
              <a:t>Charles </a:t>
            </a:r>
            <a:r>
              <a:rPr lang="en-US" sz="2500" b="1" dirty="0"/>
              <a:t>Reeves was made the first honorary member of LHYC in 1943 on his 95</a:t>
            </a:r>
            <a:r>
              <a:rPr lang="en-US" sz="2500" b="1" baseline="30000" dirty="0"/>
              <a:t>th</a:t>
            </a:r>
            <a:r>
              <a:rPr lang="en-US" sz="2500" b="1" dirty="0"/>
              <a:t> birthday. Mr. Reeves was so </a:t>
            </a:r>
            <a:r>
              <a:rPr lang="en-US" sz="2500" b="1" dirty="0" smtClean="0"/>
              <a:t>thankful that he donated several silver bowls to be awarded as trophies and did so on behalf of his father Isaac Reeves. </a:t>
            </a:r>
          </a:p>
          <a:p>
            <a:r>
              <a:rPr lang="en-US" sz="2500" b="1" dirty="0" smtClean="0"/>
              <a:t>Trivia</a:t>
            </a:r>
            <a:r>
              <a:rPr lang="en-US" sz="2500" b="1" dirty="0" smtClean="0"/>
              <a:t>: Where did LHYC hold its FIRST awards banquet in 1941?</a:t>
            </a:r>
          </a:p>
          <a:p>
            <a:r>
              <a:rPr lang="en-US" sz="2800" b="1" dirty="0" smtClean="0"/>
              <a:t>THEODORE WIRTH CHALET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2478" y="268356"/>
            <a:ext cx="1636278" cy="155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5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419600" y="1600200"/>
            <a:ext cx="4114800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</a:t>
            </a:r>
            <a:r>
              <a:rPr lang="en-US" sz="2400" dirty="0"/>
              <a:t>Tangerine: Bill and Maureen Colburn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</a:t>
            </a:r>
            <a:r>
              <a:rPr lang="en-US" sz="2400" dirty="0" err="1"/>
              <a:t>Gryffin</a:t>
            </a:r>
            <a:r>
              <a:rPr lang="en-US" sz="2400" dirty="0"/>
              <a:t>: John and Maeve </a:t>
            </a:r>
            <a:r>
              <a:rPr lang="en-US" sz="2400" dirty="0" err="1"/>
              <a:t>Katics</a:t>
            </a:r>
            <a:r>
              <a:rPr lang="en-US" sz="2400" dirty="0"/>
              <a:t> and John </a:t>
            </a:r>
            <a:r>
              <a:rPr lang="en-US" sz="2400" dirty="0" err="1"/>
              <a:t>Getsinger</a:t>
            </a:r>
            <a:r>
              <a:rPr lang="en-US" sz="2400" dirty="0"/>
              <a:t>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American Flyer: Andy Crowe and Robert </a:t>
            </a:r>
            <a:r>
              <a:rPr lang="en-US" sz="2400" dirty="0" err="1" smtClean="0"/>
              <a:t>Netzer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Prima III: Chris Seymour</a:t>
            </a:r>
          </a:p>
          <a:p>
            <a:pPr marL="0" indent="0">
              <a:buNone/>
            </a:pPr>
            <a:r>
              <a:rPr lang="en-US" sz="2400" dirty="0" smtClean="0"/>
              <a:t>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Minnehaha: Gary Reiter &amp; Joe Fricton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MC </a:t>
            </a:r>
            <a:r>
              <a:rPr lang="en-US" dirty="0" err="1" smtClean="0"/>
              <a:t>COMbined</a:t>
            </a:r>
            <a:r>
              <a:rPr lang="en-US" dirty="0" smtClean="0"/>
              <a:t> Holiday Series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13000"/>
            <a:ext cx="3733800" cy="2489200"/>
          </a:xfrm>
        </p:spPr>
      </p:pic>
    </p:spTree>
    <p:extLst>
      <p:ext uri="{BB962C8B-B14F-4D97-AF65-F5344CB8AC3E}">
        <p14:creationId xmlns:p14="http://schemas.microsoft.com/office/powerpoint/2010/main" val="66105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419600" y="1600200"/>
            <a:ext cx="4114800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Attack: John Barbour and Wally Daniels</a:t>
            </a:r>
          </a:p>
          <a:p>
            <a:pPr marL="0" indent="0">
              <a:buNone/>
            </a:pPr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Commodore 9: Ted Jewett and David Saltzman</a:t>
            </a:r>
          </a:p>
          <a:p>
            <a:pPr marL="0" indent="0">
              <a:buNone/>
            </a:pPr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Windblown: John </a:t>
            </a:r>
            <a:r>
              <a:rPr lang="en-US" sz="2400" dirty="0" err="1" smtClean="0"/>
              <a:t>Wentzell</a:t>
            </a:r>
            <a:r>
              <a:rPr lang="en-US" sz="2400" dirty="0" smtClean="0"/>
              <a:t>, Lori </a:t>
            </a:r>
            <a:r>
              <a:rPr lang="en-US" sz="2400" dirty="0" err="1" smtClean="0"/>
              <a:t>Wheatcroft</a:t>
            </a:r>
            <a:r>
              <a:rPr lang="en-US" sz="2400" dirty="0" smtClean="0"/>
              <a:t>, and Meg </a:t>
            </a:r>
            <a:r>
              <a:rPr lang="en-US" sz="2400" dirty="0" err="1" smtClean="0"/>
              <a:t>Wentzell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M16 </a:t>
            </a:r>
            <a:r>
              <a:rPr lang="en-US" dirty="0" err="1" smtClean="0"/>
              <a:t>COMbined</a:t>
            </a:r>
            <a:r>
              <a:rPr lang="en-US" dirty="0" smtClean="0"/>
              <a:t> Holiday Series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57425"/>
            <a:ext cx="3733800" cy="2800350"/>
          </a:xfrm>
        </p:spPr>
      </p:pic>
    </p:spTree>
    <p:extLst>
      <p:ext uri="{BB962C8B-B14F-4D97-AF65-F5344CB8AC3E}">
        <p14:creationId xmlns:p14="http://schemas.microsoft.com/office/powerpoint/2010/main" val="10864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419600" y="1600200"/>
            <a:ext cx="4114800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Attack: John Barbour and Wally Daniels</a:t>
            </a:r>
          </a:p>
          <a:p>
            <a:pPr marL="0" indent="0">
              <a:buNone/>
            </a:pP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Kristen: Joe and Mitchell Schroeder</a:t>
            </a:r>
          </a:p>
          <a:p>
            <a:pPr marL="0" indent="0">
              <a:buNone/>
            </a:pPr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Commodore 9: Ted Jewett and David Saltzman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M16 Season Championship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21082"/>
            <a:ext cx="3733800" cy="2473036"/>
          </a:xfrm>
        </p:spPr>
      </p:pic>
    </p:spTree>
    <p:extLst>
      <p:ext uri="{BB962C8B-B14F-4D97-AF65-F5344CB8AC3E}">
        <p14:creationId xmlns:p14="http://schemas.microsoft.com/office/powerpoint/2010/main" val="10249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12797"/>
            <a:ext cx="3352800" cy="2235565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419600" y="1600200"/>
            <a:ext cx="4114800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MC 2121: Dave Mott, Jackie </a:t>
            </a:r>
            <a:r>
              <a:rPr lang="en-US" sz="2000" dirty="0" err="1" smtClean="0"/>
              <a:t>Melgard</a:t>
            </a:r>
            <a:r>
              <a:rPr lang="en-US" sz="2000" dirty="0" smtClean="0"/>
              <a:t>, and Bill Kirkpatrick</a:t>
            </a:r>
          </a:p>
          <a:p>
            <a:pPr marL="0" indent="0">
              <a:buNone/>
            </a:pP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American Flyer: Andy Crowe and Robert </a:t>
            </a:r>
            <a:r>
              <a:rPr lang="en-US" sz="2000" dirty="0" err="1" smtClean="0"/>
              <a:t>Netzer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Tangerine: Bill and Maureen Colburn</a:t>
            </a:r>
          </a:p>
          <a:p>
            <a:pPr marL="0" indent="0">
              <a:buNone/>
            </a:pPr>
            <a:r>
              <a:rPr lang="en-US" sz="2000" dirty="0" smtClean="0"/>
              <a:t>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Minnehaha: Gary Reiter &amp; Joe Fricton</a:t>
            </a:r>
          </a:p>
          <a:p>
            <a:pPr marL="0" indent="0">
              <a:buNone/>
            </a:pPr>
            <a:r>
              <a:rPr lang="en-US" sz="2000" dirty="0" smtClean="0"/>
              <a:t>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Humdinger: Jason Curtis</a:t>
            </a:r>
          </a:p>
          <a:p>
            <a:pPr marL="0" indent="0">
              <a:buNone/>
            </a:pPr>
            <a:r>
              <a:rPr lang="en-US" sz="2000" dirty="0" smtClean="0"/>
              <a:t>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Scuppers: Jim Marquardt</a:t>
            </a:r>
          </a:p>
          <a:p>
            <a:pPr marL="0" indent="0">
              <a:buNone/>
            </a:pPr>
            <a:r>
              <a:rPr lang="en-US" sz="2000" dirty="0" smtClean="0"/>
              <a:t>7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</a:t>
            </a:r>
            <a:r>
              <a:rPr lang="en-US" sz="2000" dirty="0" err="1" smtClean="0"/>
              <a:t>Gryffin</a:t>
            </a:r>
            <a:r>
              <a:rPr lang="en-US" sz="2000" dirty="0" smtClean="0"/>
              <a:t>: John </a:t>
            </a:r>
            <a:r>
              <a:rPr lang="en-US" sz="2000" dirty="0" err="1" smtClean="0"/>
              <a:t>Katics</a:t>
            </a:r>
            <a:r>
              <a:rPr lang="en-US" sz="2000" dirty="0" smtClean="0"/>
              <a:t> and John </a:t>
            </a:r>
            <a:r>
              <a:rPr lang="en-US" sz="2000" dirty="0" err="1" smtClean="0"/>
              <a:t>Getsinger</a:t>
            </a: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MC Season Championship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7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3581400" cy="1630680"/>
          </a:xfrm>
        </p:spPr>
        <p:txBody>
          <a:bodyPr/>
          <a:lstStyle/>
          <a:p>
            <a:pPr algn="ctr"/>
            <a:r>
              <a:rPr lang="en-US" sz="3400" dirty="0" smtClean="0"/>
              <a:t>LHYC Special Awards</a:t>
            </a:r>
            <a:endParaRPr lang="en-US" sz="3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3100"/>
          <a:stretch>
            <a:fillRect/>
          </a:stretch>
        </p:blipFill>
        <p:spPr>
          <a:xfrm>
            <a:off x="3103206" y="304800"/>
            <a:ext cx="6026939" cy="6123628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54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76" y="1373579"/>
            <a:ext cx="5404224" cy="3579421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28600" y="4953000"/>
            <a:ext cx="8686800" cy="16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3000" b="1" dirty="0" smtClean="0">
                <a:solidFill>
                  <a:schemeClr val="bg2"/>
                </a:solidFill>
              </a:rPr>
              <a:t>Bill and Maureen Colburn, Chris Seymour, Andy Crowe, Jason Curtis, Joe Fricton, Chuck </a:t>
            </a:r>
            <a:r>
              <a:rPr lang="en-US" sz="3000" b="1" dirty="0" err="1" smtClean="0">
                <a:solidFill>
                  <a:schemeClr val="bg2"/>
                </a:solidFill>
              </a:rPr>
              <a:t>Ott</a:t>
            </a:r>
            <a:r>
              <a:rPr lang="en-US" sz="3000" b="1" dirty="0" smtClean="0">
                <a:solidFill>
                  <a:schemeClr val="bg2"/>
                </a:solidFill>
              </a:rPr>
              <a:t>, and Gary Reiter</a:t>
            </a:r>
            <a:endParaRPr lang="en-US" sz="3000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MC </a:t>
            </a:r>
            <a:r>
              <a:rPr lang="en-US" sz="34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Interlakes</a:t>
            </a:r>
            <a: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sz="3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3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Team Championship</a:t>
            </a:r>
            <a:endParaRPr lang="en-US" sz="3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8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Lynn Jorgenson Award</a:t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cap="none" dirty="0" smtClean="0">
                <a:solidFill>
                  <a:schemeClr val="bg1"/>
                </a:solidFill>
                <a:latin typeface="Georgia" panose="02040502050405020303" pitchFamily="18" charset="0"/>
              </a:rPr>
              <a:t>Race Management</a:t>
            </a:r>
            <a:endParaRPr lang="en-US" cap="none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4343400"/>
            <a:ext cx="7924800" cy="2514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Congratulations</a:t>
            </a:r>
            <a:r>
              <a:rPr lang="en-US" sz="3400" dirty="0">
                <a:solidFill>
                  <a:schemeClr val="bg2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sz="4400" b="1" u="sng" dirty="0" smtClean="0">
                <a:solidFill>
                  <a:schemeClr val="bg2"/>
                </a:solidFill>
              </a:rPr>
              <a:t>Wendy </a:t>
            </a:r>
            <a:r>
              <a:rPr lang="en-US" sz="4400" b="1" u="sng" dirty="0" err="1" smtClean="0">
                <a:solidFill>
                  <a:schemeClr val="bg2"/>
                </a:solidFill>
              </a:rPr>
              <a:t>Ott</a:t>
            </a:r>
            <a:endParaRPr lang="en-US" sz="4400" b="1" u="sng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987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Women’s Challenge</a:t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i="1" cap="none" dirty="0" smtClean="0">
                <a:solidFill>
                  <a:schemeClr val="bg1"/>
                </a:solidFill>
                <a:latin typeface="Georgia" panose="02040502050405020303" pitchFamily="18" charset="0"/>
              </a:rPr>
              <a:t>Outstanding Female Skipper</a:t>
            </a:r>
            <a:endParaRPr lang="en-US" i="1" cap="none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4343400"/>
            <a:ext cx="7924800" cy="2514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Congratulations</a:t>
            </a:r>
            <a:r>
              <a:rPr lang="en-US" sz="3400" dirty="0">
                <a:solidFill>
                  <a:schemeClr val="bg2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sz="4400" b="1" u="sng" dirty="0" err="1" smtClean="0">
                <a:solidFill>
                  <a:schemeClr val="bg2"/>
                </a:solidFill>
              </a:rPr>
              <a:t>Hott</a:t>
            </a:r>
            <a:r>
              <a:rPr lang="en-US" sz="4400" b="1" u="sng" dirty="0" smtClean="0">
                <a:solidFill>
                  <a:schemeClr val="bg2"/>
                </a:solidFill>
              </a:rPr>
              <a:t> </a:t>
            </a:r>
            <a:r>
              <a:rPr lang="en-US" sz="4400" b="1" u="sng" dirty="0" err="1" smtClean="0">
                <a:solidFill>
                  <a:schemeClr val="bg2"/>
                </a:solidFill>
              </a:rPr>
              <a:t>Yott</a:t>
            </a:r>
            <a:r>
              <a:rPr lang="en-US" sz="4400" b="1" u="sng" dirty="0" smtClean="0">
                <a:solidFill>
                  <a:schemeClr val="bg2"/>
                </a:solidFill>
              </a:rPr>
              <a:t>: Jennifer Bowers</a:t>
            </a:r>
            <a:endParaRPr lang="en-US" sz="4400" b="1" u="sng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37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22399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US Yacht Racing Union</a:t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400" b="1" i="1" u="sng" cap="none" dirty="0" smtClean="0">
                <a:solidFill>
                  <a:schemeClr val="bg1"/>
                </a:solidFill>
                <a:latin typeface="Georgia" pitchFamily="18" charset="0"/>
              </a:rPr>
              <a:t>Sportsmanship Award</a:t>
            </a:r>
            <a:br>
              <a:rPr lang="en-US" sz="2400" b="1" i="1" u="sng" cap="none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400" b="1" i="1" u="sng" cap="none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/>
            </a:r>
            <a:br>
              <a:rPr lang="en-US" sz="2400" b="1" i="1" u="sng" cap="none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</a:br>
            <a:endParaRPr lang="en-US" cap="none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4343400"/>
            <a:ext cx="7924800" cy="2514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Congratulations</a:t>
            </a:r>
            <a:r>
              <a:rPr lang="en-US" sz="3400" dirty="0">
                <a:solidFill>
                  <a:schemeClr val="bg2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sz="4400" b="1" u="sng" dirty="0" smtClean="0">
                <a:solidFill>
                  <a:schemeClr val="bg2"/>
                </a:solidFill>
              </a:rPr>
              <a:t>Ted Jewett &amp; David Saltzman</a:t>
            </a:r>
            <a:endParaRPr lang="en-US" sz="4400" b="1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2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22399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Most Improved M16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SailorS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cap="none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4724400"/>
            <a:ext cx="7924800" cy="1905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4400" b="1" u="sng" dirty="0" smtClean="0">
                <a:solidFill>
                  <a:schemeClr val="bg2"/>
                </a:solidFill>
              </a:rPr>
              <a:t>Paul </a:t>
            </a:r>
            <a:r>
              <a:rPr lang="en-US" sz="4400" b="1" u="sng" dirty="0" err="1" smtClean="0">
                <a:solidFill>
                  <a:schemeClr val="bg2"/>
                </a:solidFill>
              </a:rPr>
              <a:t>Bastyr</a:t>
            </a:r>
            <a:r>
              <a:rPr lang="en-US" sz="4400" b="1" u="sng" dirty="0" smtClean="0">
                <a:solidFill>
                  <a:schemeClr val="bg2"/>
                </a:solidFill>
              </a:rPr>
              <a:t> and Jennifer O’Brien</a:t>
            </a:r>
          </a:p>
          <a:p>
            <a:pPr marL="0" indent="0" algn="ctr">
              <a:buNone/>
            </a:pPr>
            <a:endParaRPr lang="en-US" sz="4400" b="1" u="sng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224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696200" cy="1143000"/>
          </a:xfrm>
        </p:spPr>
        <p:txBody>
          <a:bodyPr/>
          <a:lstStyle/>
          <a:p>
            <a:r>
              <a:rPr lang="en-US" dirty="0" smtClean="0"/>
              <a:t>LHYC Youth Program</a:t>
            </a:r>
            <a:br>
              <a:rPr lang="en-US" dirty="0" smtClean="0"/>
            </a:br>
            <a:r>
              <a:rPr lang="en-US" cap="none" dirty="0" smtClean="0">
                <a:latin typeface="+mn-lt"/>
              </a:rPr>
              <a:t>Robert </a:t>
            </a:r>
            <a:r>
              <a:rPr lang="en-US" cap="none" dirty="0" err="1" smtClean="0">
                <a:latin typeface="+mn-lt"/>
              </a:rPr>
              <a:t>Netzer</a:t>
            </a:r>
            <a:endParaRPr lang="en-US" cap="none" dirty="0">
              <a:latin typeface="+mn-lt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38015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22399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Most Improved MC Sailor</a:t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cap="none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4114800"/>
            <a:ext cx="7924800" cy="2286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3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4400" b="1" u="sng" dirty="0" smtClean="0">
                <a:solidFill>
                  <a:schemeClr val="bg2"/>
                </a:solidFill>
              </a:rPr>
              <a:t>John </a:t>
            </a:r>
            <a:r>
              <a:rPr lang="en-US" sz="4400" b="1" u="sng" dirty="0" err="1">
                <a:solidFill>
                  <a:schemeClr val="bg2"/>
                </a:solidFill>
              </a:rPr>
              <a:t>Hovde</a:t>
            </a:r>
            <a:endParaRPr lang="en-US" sz="4400" b="1" u="sng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endParaRPr lang="en-US" sz="4400" b="1" u="sng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746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09600" y="1371600"/>
            <a:ext cx="3733800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Which name is or was not a LHYC boat?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Gee Whizz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/>
              <a:t>Rapido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Why Worry?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/>
              <a:t>il</a:t>
            </a:r>
            <a:r>
              <a:rPr lang="en-US" sz="2400" dirty="0" smtClean="0"/>
              <a:t>-get-</a:t>
            </a:r>
            <a:r>
              <a:rPr lang="en-US" sz="2400" dirty="0" err="1" smtClean="0"/>
              <a:t>akis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Sea Wolf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/>
              <a:t>Katchme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Tempest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Bottoms Up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 smtClean="0"/>
              <a:t>Misletow</a:t>
            </a:r>
            <a:endParaRPr lang="en-US" sz="24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267200" y="304800"/>
            <a:ext cx="48768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 smtClean="0"/>
              <a:t>il</a:t>
            </a:r>
            <a:r>
              <a:rPr lang="en-US" sz="2000" dirty="0" smtClean="0"/>
              <a:t>-get-</a:t>
            </a:r>
            <a:r>
              <a:rPr lang="en-US" sz="2000" dirty="0" err="1" smtClean="0"/>
              <a:t>akis</a:t>
            </a:r>
            <a:r>
              <a:rPr lang="en-US" sz="2000" dirty="0" smtClean="0"/>
              <a:t> was one of many canoe names that the Minneapolis Park Board Commission rejected in 1912 as essentially Disorderly Conduct.</a:t>
            </a:r>
          </a:p>
          <a:p>
            <a:pPr marL="0" indent="0">
              <a:buNone/>
            </a:pPr>
            <a:r>
              <a:rPr lang="en-US" sz="2000" dirty="0" smtClean="0"/>
              <a:t>OTHER NAMES:</a:t>
            </a:r>
          </a:p>
          <a:p>
            <a:pPr marL="0" indent="0">
              <a:buNone/>
            </a:pPr>
            <a:r>
              <a:rPr lang="en-US" sz="2000" dirty="0" err="1" smtClean="0"/>
              <a:t>Kum</a:t>
            </a:r>
            <a:r>
              <a:rPr lang="en-US" sz="2000" dirty="0" smtClean="0"/>
              <a:t>-to-me-kid</a:t>
            </a:r>
          </a:p>
          <a:p>
            <a:pPr marL="0" indent="0">
              <a:buNone/>
            </a:pPr>
            <a:r>
              <a:rPr lang="en-US" sz="2000" dirty="0" smtClean="0"/>
              <a:t>Joy-tub</a:t>
            </a:r>
          </a:p>
          <a:p>
            <a:pPr marL="0" indent="0">
              <a:buNone/>
            </a:pPr>
            <a:r>
              <a:rPr lang="en-US" sz="2000" dirty="0" smtClean="0"/>
              <a:t>Cupid’s Nest</a:t>
            </a:r>
          </a:p>
          <a:p>
            <a:pPr marL="0" indent="0">
              <a:buNone/>
            </a:pPr>
            <a:r>
              <a:rPr lang="en-US" sz="2000" dirty="0" smtClean="0"/>
              <a:t>There’s </a:t>
            </a:r>
            <a:r>
              <a:rPr lang="en-US" sz="2000" dirty="0"/>
              <a:t>a Girl Intended for Each </a:t>
            </a:r>
            <a:r>
              <a:rPr lang="en-US" sz="2000" dirty="0" smtClean="0"/>
              <a:t>Man We </a:t>
            </a:r>
            <a:r>
              <a:rPr lang="en-US" sz="2000" dirty="0"/>
              <a:t>Are Looking for </a:t>
            </a:r>
            <a:r>
              <a:rPr lang="en-US" sz="2000" dirty="0" smtClean="0"/>
              <a:t>Ours</a:t>
            </a:r>
          </a:p>
          <a:p>
            <a:pPr marL="0" indent="0">
              <a:buNone/>
            </a:pPr>
            <a:r>
              <a:rPr lang="en-US" sz="2000" dirty="0" smtClean="0"/>
              <a:t>I </a:t>
            </a:r>
            <a:r>
              <a:rPr lang="en-US" sz="2000" dirty="0"/>
              <a:t>Would Like to Try </a:t>
            </a:r>
            <a:r>
              <a:rPr lang="en-US" sz="2000" dirty="0" smtClean="0"/>
              <a:t>It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Aw-</a:t>
            </a:r>
            <a:r>
              <a:rPr lang="en-US" sz="2000" dirty="0" err="1" smtClean="0"/>
              <a:t>kom</a:t>
            </a:r>
            <a:r>
              <a:rPr lang="en-US" sz="2000" dirty="0" smtClean="0"/>
              <a:t>-in</a:t>
            </a:r>
          </a:p>
          <a:p>
            <a:pPr marL="0" indent="0">
              <a:buNone/>
            </a:pPr>
            <a:r>
              <a:rPr lang="en-US" sz="2000" dirty="0" smtClean="0"/>
              <a:t>G-I-Love-U</a:t>
            </a:r>
            <a:r>
              <a:rPr lang="en-US" sz="2000" dirty="0"/>
              <a:t>,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err="1" smtClean="0"/>
              <a:t>Skwizmtyt</a:t>
            </a:r>
            <a:r>
              <a:rPr lang="en-US" sz="2000" dirty="0" smtClean="0"/>
              <a:t> </a:t>
            </a:r>
            <a:r>
              <a:rPr lang="en-US" sz="2000" dirty="0"/>
              <a:t>(squeeze me </a:t>
            </a:r>
            <a:r>
              <a:rPr lang="en-US" sz="2000" dirty="0" smtClean="0"/>
              <a:t>tight)</a:t>
            </a:r>
          </a:p>
          <a:p>
            <a:pPr marL="0" indent="0">
              <a:buNone/>
            </a:pPr>
            <a:r>
              <a:rPr lang="en-US" sz="2000" dirty="0" err="1" smtClean="0"/>
              <a:t>Damfine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 </a:t>
            </a:r>
            <a:r>
              <a:rPr lang="en-US" sz="2000" dirty="0"/>
              <a:t>O-U-Q-T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7924800" cy="1143000"/>
          </a:xfrm>
        </p:spPr>
        <p:txBody>
          <a:bodyPr/>
          <a:lstStyle/>
          <a:p>
            <a:r>
              <a:rPr lang="en-US" dirty="0" smtClean="0"/>
              <a:t>LHYC HISTORY </a:t>
            </a:r>
            <a:r>
              <a:rPr lang="en-US" dirty="0" err="1" smtClean="0"/>
              <a:t>TriviA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Boat Names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Liz </a:t>
            </a:r>
            <a:r>
              <a:rPr lang="en-US" sz="3400" dirty="0" err="1" smtClean="0"/>
              <a:t>Westerman</a:t>
            </a:r>
            <a:r>
              <a:rPr lang="en-US" sz="3400" dirty="0" smtClean="0"/>
              <a:t> on Gee </a:t>
            </a:r>
            <a:r>
              <a:rPr lang="en-US" sz="3400" dirty="0" err="1" smtClean="0"/>
              <a:t>Wizz</a:t>
            </a:r>
            <a:endParaRPr lang="en-US" sz="34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8301"/>
          <a:stretch>
            <a:fillRect/>
          </a:stretch>
        </p:blipFill>
        <p:spPr>
          <a:xfrm>
            <a:off x="4343400" y="1143000"/>
            <a:ext cx="4469812" cy="454152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22399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Al </a:t>
            </a:r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Flemming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 Memorial</a:t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cap="none" dirty="0" smtClean="0">
                <a:solidFill>
                  <a:schemeClr val="bg1"/>
                </a:solidFill>
                <a:latin typeface="Georgia" panose="02040502050405020303" pitchFamily="18" charset="0"/>
              </a:rPr>
              <a:t>Committed Volunteerism, Crew/Social Member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cap="none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4343400"/>
            <a:ext cx="7924800" cy="2514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4400" b="1" u="sng" dirty="0" smtClean="0">
                <a:solidFill>
                  <a:schemeClr val="bg2"/>
                </a:solidFill>
              </a:rPr>
              <a:t>Jessie Daniels &amp; Kay Barbour</a:t>
            </a:r>
            <a:endParaRPr lang="en-US" sz="4400" b="1" u="sng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31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22399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Spirit Award</a:t>
            </a:r>
            <a:r>
              <a:rPr lang="en-US" b="1" i="1" u="sng" cap="none" dirty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b="1" i="1" u="sng" cap="none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i="1" cap="none" dirty="0">
                <a:solidFill>
                  <a:schemeClr val="bg1"/>
                </a:solidFill>
                <a:latin typeface="Georgia" pitchFamily="18" charset="0"/>
              </a:rPr>
              <a:t>Best promoter of LHYC within the club and in the </a:t>
            </a:r>
            <a:r>
              <a:rPr lang="en-US" i="1" cap="none" dirty="0" smtClean="0">
                <a:solidFill>
                  <a:schemeClr val="bg1"/>
                </a:solidFill>
                <a:latin typeface="Georgia" pitchFamily="18" charset="0"/>
              </a:rPr>
              <a:t>community</a:t>
            </a:r>
            <a:r>
              <a:rPr lang="en-US" i="1" dirty="0">
                <a:solidFill>
                  <a:schemeClr val="bg1"/>
                </a:solidFill>
              </a:rPr>
              <a:t/>
            </a:r>
            <a:br>
              <a:rPr lang="en-US" i="1" dirty="0">
                <a:solidFill>
                  <a:schemeClr val="bg1"/>
                </a:solidFill>
              </a:rPr>
            </a:br>
            <a:endParaRPr lang="en-US" cap="none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4343400"/>
            <a:ext cx="7924800" cy="2514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Congratulations</a:t>
            </a:r>
            <a:r>
              <a:rPr lang="en-US" sz="3400" dirty="0">
                <a:solidFill>
                  <a:schemeClr val="bg2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sz="4400" b="1" u="sng" dirty="0" smtClean="0">
                <a:solidFill>
                  <a:schemeClr val="bg2"/>
                </a:solidFill>
              </a:rPr>
              <a:t>Jennifer O’Brien</a:t>
            </a:r>
            <a:endParaRPr lang="en-US" sz="4400" b="1" u="sng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22399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Dick Adams Memorial</a:t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cap="none" dirty="0" smtClean="0">
                <a:solidFill>
                  <a:schemeClr val="bg1"/>
                </a:solidFill>
                <a:latin typeface="Georgia" panose="02040502050405020303" pitchFamily="18" charset="0"/>
              </a:rPr>
              <a:t>Most </a:t>
            </a:r>
            <a:r>
              <a:rPr lang="en-US" cap="none" dirty="0">
                <a:solidFill>
                  <a:schemeClr val="bg1"/>
                </a:solidFill>
                <a:latin typeface="Georgia" panose="02040502050405020303" pitchFamily="18" charset="0"/>
              </a:rPr>
              <a:t>D</a:t>
            </a:r>
            <a:r>
              <a:rPr lang="en-US" cap="none" dirty="0" smtClean="0">
                <a:solidFill>
                  <a:schemeClr val="bg1"/>
                </a:solidFill>
                <a:latin typeface="Georgia" panose="02040502050405020303" pitchFamily="18" charset="0"/>
              </a:rPr>
              <a:t>evoted Sailor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cap="none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4343400"/>
            <a:ext cx="7924800" cy="2514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4400" b="1" u="sng" dirty="0" smtClean="0">
                <a:solidFill>
                  <a:schemeClr val="bg2"/>
                </a:solidFill>
              </a:rPr>
              <a:t>Jason Curtis</a:t>
            </a:r>
            <a:endParaRPr lang="en-US" sz="4400" b="1" u="sng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070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2239962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Marshman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 Watson Memorial</a:t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cap="none" dirty="0">
                <a:solidFill>
                  <a:schemeClr val="bg1"/>
                </a:solidFill>
                <a:latin typeface="Georgia" panose="02040502050405020303" pitchFamily="18" charset="0"/>
              </a:rPr>
              <a:t>B</a:t>
            </a:r>
            <a:r>
              <a:rPr lang="en-US" cap="none" dirty="0" smtClean="0">
                <a:solidFill>
                  <a:schemeClr val="bg1"/>
                </a:solidFill>
                <a:latin typeface="Georgia" panose="02040502050405020303" pitchFamily="18" charset="0"/>
              </a:rPr>
              <a:t>est Sailor On and Off the Lake</a:t>
            </a:r>
            <a:br>
              <a:rPr lang="en-US" cap="none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cap="none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4315691"/>
            <a:ext cx="7924800" cy="2514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4400" b="1" u="sng" dirty="0" smtClean="0">
                <a:solidFill>
                  <a:schemeClr val="bg2"/>
                </a:solidFill>
              </a:rPr>
              <a:t>Bill and Maureen Colburn</a:t>
            </a:r>
            <a:endParaRPr lang="en-US" sz="4400" b="1" u="sng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99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22399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Rear Commodore award</a:t>
            </a:r>
            <a:b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cap="none" dirty="0" smtClean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cap="none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cap="none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4343400"/>
            <a:ext cx="7924800" cy="2514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Congratulations:</a:t>
            </a:r>
          </a:p>
          <a:p>
            <a:pPr marL="0" indent="0" algn="ctr">
              <a:buNone/>
            </a:pPr>
            <a:r>
              <a:rPr lang="en-US" sz="4400" b="1" u="sng" dirty="0" smtClean="0">
                <a:solidFill>
                  <a:schemeClr val="bg2"/>
                </a:solidFill>
              </a:rPr>
              <a:t>Joe Fricton</a:t>
            </a:r>
            <a:endParaRPr lang="en-US" sz="4400" b="1" u="sng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en-US" sz="3400" dirty="0" smtClean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598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380999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V0lunteering is LHYC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38100" stA="12000" dist="381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252663"/>
            <a:ext cx="83629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" y="1225689"/>
            <a:ext cx="7239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Georgia" pitchFamily="18" charset="0"/>
              </a:rPr>
              <a:t>Principal Race Officer	</a:t>
            </a:r>
            <a:r>
              <a:rPr lang="en-US" sz="1200" b="1" dirty="0" smtClean="0">
                <a:latin typeface="Georgia" pitchFamily="18" charset="0"/>
              </a:rPr>
              <a:t>	Wendy </a:t>
            </a:r>
            <a:r>
              <a:rPr lang="en-US" sz="1200" b="1" dirty="0" err="1">
                <a:latin typeface="Georgia" pitchFamily="18" charset="0"/>
              </a:rPr>
              <a:t>Ott</a:t>
            </a:r>
            <a:r>
              <a:rPr lang="en-US" sz="1200" b="1" dirty="0">
                <a:latin typeface="Georgia" pitchFamily="18" charset="0"/>
              </a:rPr>
              <a:t> 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Race Committee Chair  </a:t>
            </a:r>
            <a:r>
              <a:rPr lang="en-US" sz="1200" b="1" dirty="0" smtClean="0">
                <a:latin typeface="Georgia" pitchFamily="18" charset="0"/>
              </a:rPr>
              <a:t>	Chris </a:t>
            </a:r>
            <a:r>
              <a:rPr lang="en-US" sz="1200" b="1" dirty="0">
                <a:latin typeface="Georgia" pitchFamily="18" charset="0"/>
              </a:rPr>
              <a:t>Seymour 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Fall Regatta 	</a:t>
            </a:r>
            <a:r>
              <a:rPr lang="en-US" sz="1200" b="1" dirty="0" smtClean="0">
                <a:latin typeface="Georgia" pitchFamily="18" charset="0"/>
              </a:rPr>
              <a:t>	Jason Curtis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Youth Regatta 	</a:t>
            </a:r>
            <a:r>
              <a:rPr lang="en-US" sz="1200" b="1" dirty="0" smtClean="0">
                <a:latin typeface="Georgia" pitchFamily="18" charset="0"/>
              </a:rPr>
              <a:t>	Bill &amp; </a:t>
            </a:r>
            <a:r>
              <a:rPr lang="en-US" sz="1200" b="1" dirty="0">
                <a:latin typeface="Georgia" pitchFamily="18" charset="0"/>
              </a:rPr>
              <a:t>Susan Kirkpatrick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Equipment Chair 	</a:t>
            </a:r>
            <a:r>
              <a:rPr lang="en-US" sz="1200" b="1" dirty="0" smtClean="0">
                <a:latin typeface="Georgia" pitchFamily="18" charset="0"/>
              </a:rPr>
              <a:t>	John </a:t>
            </a:r>
            <a:r>
              <a:rPr lang="en-US" sz="1200" b="1" dirty="0" err="1">
                <a:latin typeface="Georgia" pitchFamily="18" charset="0"/>
              </a:rPr>
              <a:t>Hovde</a:t>
            </a:r>
            <a:r>
              <a:rPr lang="en-US" sz="1200" b="1" dirty="0">
                <a:latin typeface="Georgia" pitchFamily="18" charset="0"/>
              </a:rPr>
              <a:t> 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Social Chair 	</a:t>
            </a:r>
            <a:r>
              <a:rPr lang="en-US" sz="1200" b="1" dirty="0" smtClean="0">
                <a:latin typeface="Georgia" pitchFamily="18" charset="0"/>
              </a:rPr>
              <a:t>	Jessie Daniels &amp; Kay Barbour 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Membership Chair 	</a:t>
            </a:r>
            <a:r>
              <a:rPr lang="en-US" sz="1200" b="1" dirty="0" smtClean="0">
                <a:latin typeface="Georgia" pitchFamily="18" charset="0"/>
              </a:rPr>
              <a:t>	Jayson </a:t>
            </a:r>
            <a:r>
              <a:rPr lang="en-US" sz="1200" b="1" dirty="0" err="1">
                <a:latin typeface="Georgia" pitchFamily="18" charset="0"/>
              </a:rPr>
              <a:t>Wold</a:t>
            </a:r>
            <a:r>
              <a:rPr lang="en-US" sz="1200" b="1" dirty="0">
                <a:latin typeface="Georgia" pitchFamily="18" charset="0"/>
              </a:rPr>
              <a:t> 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Education Chair	</a:t>
            </a:r>
            <a:r>
              <a:rPr lang="en-US" sz="1200" b="1" dirty="0" smtClean="0">
                <a:latin typeface="Georgia" pitchFamily="18" charset="0"/>
              </a:rPr>
              <a:t>	Jason Curtis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Fleet Captain MC 	</a:t>
            </a:r>
            <a:r>
              <a:rPr lang="en-US" sz="1200" b="1" dirty="0" smtClean="0">
                <a:latin typeface="Georgia" pitchFamily="18" charset="0"/>
              </a:rPr>
              <a:t>	Dave Mott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 smtClean="0">
                <a:latin typeface="Georgia" pitchFamily="18" charset="0"/>
              </a:rPr>
              <a:t>Safety </a:t>
            </a:r>
            <a:r>
              <a:rPr lang="en-US" sz="1200" b="1" dirty="0">
                <a:latin typeface="Georgia" pitchFamily="18" charset="0"/>
              </a:rPr>
              <a:t>Boat Scheduler 	</a:t>
            </a:r>
            <a:r>
              <a:rPr lang="en-US" sz="1200" b="1" dirty="0" smtClean="0">
                <a:latin typeface="Georgia" pitchFamily="18" charset="0"/>
              </a:rPr>
              <a:t>	John </a:t>
            </a:r>
            <a:r>
              <a:rPr lang="en-US" sz="1200" b="1" dirty="0" err="1">
                <a:latin typeface="Georgia" pitchFamily="18" charset="0"/>
              </a:rPr>
              <a:t>Getsinger</a:t>
            </a:r>
            <a:r>
              <a:rPr lang="en-US" sz="1200" b="1" dirty="0">
                <a:latin typeface="Georgia" pitchFamily="18" charset="0"/>
              </a:rPr>
              <a:t>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Safety Boat Training 	</a:t>
            </a:r>
            <a:r>
              <a:rPr lang="en-US" sz="1200" b="1" dirty="0" smtClean="0">
                <a:latin typeface="Georgia" pitchFamily="18" charset="0"/>
              </a:rPr>
              <a:t>	Andy </a:t>
            </a:r>
            <a:r>
              <a:rPr lang="en-US" sz="1200" b="1" dirty="0">
                <a:latin typeface="Georgia" pitchFamily="18" charset="0"/>
              </a:rPr>
              <a:t>Crowe &amp; Joe </a:t>
            </a:r>
            <a:r>
              <a:rPr lang="en-US" sz="1200" b="1" dirty="0" err="1">
                <a:latin typeface="Georgia" pitchFamily="18" charset="0"/>
              </a:rPr>
              <a:t>Fricton</a:t>
            </a:r>
            <a:r>
              <a:rPr lang="en-US" sz="1200" b="1" dirty="0">
                <a:latin typeface="Georgia" pitchFamily="18" charset="0"/>
              </a:rPr>
              <a:t>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TCSC Liaison 	</a:t>
            </a:r>
            <a:r>
              <a:rPr lang="en-US" sz="1200" b="1" dirty="0" smtClean="0">
                <a:latin typeface="Georgia" pitchFamily="18" charset="0"/>
              </a:rPr>
              <a:t>	Jason </a:t>
            </a:r>
            <a:r>
              <a:rPr lang="en-US" sz="1200" b="1" dirty="0">
                <a:latin typeface="Georgia" pitchFamily="18" charset="0"/>
              </a:rPr>
              <a:t>Curtis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Wednesday </a:t>
            </a:r>
            <a:r>
              <a:rPr lang="en-US" sz="1200" b="1" dirty="0" smtClean="0">
                <a:latin typeface="Georgia" pitchFamily="18" charset="0"/>
              </a:rPr>
              <a:t>Series </a:t>
            </a:r>
            <a:r>
              <a:rPr lang="en-US" sz="1200" b="1" dirty="0">
                <a:latin typeface="Georgia" pitchFamily="18" charset="0"/>
              </a:rPr>
              <a:t>	</a:t>
            </a:r>
            <a:r>
              <a:rPr lang="en-US" sz="1200" b="1" dirty="0" smtClean="0">
                <a:latin typeface="Georgia" pitchFamily="18" charset="0"/>
              </a:rPr>
              <a:t>	Kevin Berger</a:t>
            </a:r>
          </a:p>
          <a:p>
            <a:r>
              <a:rPr lang="en-US" sz="1200" b="1" dirty="0">
                <a:latin typeface="Georgia" pitchFamily="18" charset="0"/>
              </a:rPr>
              <a:t>Dee O'Neal Cup 	</a:t>
            </a:r>
            <a:r>
              <a:rPr lang="en-US" sz="1200" b="1" dirty="0" smtClean="0">
                <a:latin typeface="Georgia" pitchFamily="18" charset="0"/>
              </a:rPr>
              <a:t>	John Berg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 smtClean="0">
                <a:latin typeface="Georgia" pitchFamily="18" charset="0"/>
              </a:rPr>
              <a:t>Lake </a:t>
            </a:r>
            <a:r>
              <a:rPr lang="en-US" sz="1200" b="1" dirty="0">
                <a:latin typeface="Georgia" pitchFamily="18" charset="0"/>
              </a:rPr>
              <a:t>Harriet's Cup 	</a:t>
            </a:r>
            <a:r>
              <a:rPr lang="en-US" sz="1200" b="1" dirty="0" smtClean="0">
                <a:latin typeface="Georgia" pitchFamily="18" charset="0"/>
              </a:rPr>
              <a:t>	John </a:t>
            </a:r>
            <a:r>
              <a:rPr lang="en-US" sz="1200" b="1" dirty="0">
                <a:latin typeface="Georgia" pitchFamily="18" charset="0"/>
              </a:rPr>
              <a:t>Berg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 smtClean="0">
                <a:latin typeface="Georgia" pitchFamily="18" charset="0"/>
              </a:rPr>
              <a:t>Preseason </a:t>
            </a:r>
            <a:r>
              <a:rPr lang="en-US" sz="1200" b="1" dirty="0">
                <a:latin typeface="Georgia" pitchFamily="18" charset="0"/>
              </a:rPr>
              <a:t>Clinic 	</a:t>
            </a:r>
            <a:r>
              <a:rPr lang="en-US" sz="1200" b="1" dirty="0" smtClean="0">
                <a:latin typeface="Georgia" pitchFamily="18" charset="0"/>
              </a:rPr>
              <a:t>	Jason Curtis and Joe Fricton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Trophy Engraving  	</a:t>
            </a:r>
            <a:r>
              <a:rPr lang="en-US" sz="1200" b="1" dirty="0" smtClean="0">
                <a:latin typeface="Georgia" pitchFamily="18" charset="0"/>
              </a:rPr>
              <a:t>	John </a:t>
            </a:r>
            <a:r>
              <a:rPr lang="en-US" sz="1200" b="1" dirty="0" err="1">
                <a:latin typeface="Georgia" pitchFamily="18" charset="0"/>
              </a:rPr>
              <a:t>Wentzell</a:t>
            </a:r>
            <a:r>
              <a:rPr lang="en-US" sz="1200" b="1" dirty="0">
                <a:latin typeface="Georgia" pitchFamily="18" charset="0"/>
              </a:rPr>
              <a:t> 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Banquet 		</a:t>
            </a:r>
            <a:r>
              <a:rPr lang="en-US" sz="1200" b="1" dirty="0" smtClean="0">
                <a:latin typeface="Georgia" pitchFamily="18" charset="0"/>
              </a:rPr>
              <a:t>	Jim </a:t>
            </a:r>
            <a:r>
              <a:rPr lang="en-US" sz="1200" b="1" dirty="0">
                <a:latin typeface="Georgia" pitchFamily="18" charset="0"/>
              </a:rPr>
              <a:t>Marquardt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Website 		</a:t>
            </a:r>
            <a:r>
              <a:rPr lang="en-US" sz="1200" b="1" dirty="0" smtClean="0">
                <a:latin typeface="Georgia" pitchFamily="18" charset="0"/>
              </a:rPr>
              <a:t>	Jennifer </a:t>
            </a:r>
            <a:r>
              <a:rPr lang="en-US" sz="1200" b="1" dirty="0">
                <a:latin typeface="Georgia" pitchFamily="18" charset="0"/>
              </a:rPr>
              <a:t>O'Brien, Paul </a:t>
            </a:r>
            <a:r>
              <a:rPr lang="en-US" sz="1200" b="1" dirty="0" err="1">
                <a:latin typeface="Georgia" pitchFamily="18" charset="0"/>
              </a:rPr>
              <a:t>Baltzersen</a:t>
            </a:r>
            <a:r>
              <a:rPr lang="en-US" sz="1200" b="1" dirty="0">
                <a:latin typeface="Georgia" pitchFamily="18" charset="0"/>
              </a:rPr>
              <a:t>, 	</a:t>
            </a:r>
            <a:r>
              <a:rPr lang="en-US" sz="1200" b="1" dirty="0" smtClean="0">
                <a:latin typeface="Georgia" pitchFamily="18" charset="0"/>
              </a:rPr>
              <a:t>Jason </a:t>
            </a:r>
            <a:r>
              <a:rPr lang="en-US" sz="1200" b="1" dirty="0">
                <a:latin typeface="Georgia" pitchFamily="18" charset="0"/>
              </a:rPr>
              <a:t>Curtis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Fleet Captain M-16 		</a:t>
            </a:r>
            <a:r>
              <a:rPr lang="en-US" sz="1200" b="1" dirty="0" smtClean="0">
                <a:latin typeface="Georgia" pitchFamily="18" charset="0"/>
              </a:rPr>
              <a:t>Jennifer O’Brien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Score Keeper 		Andy Crowe &amp; Steve </a:t>
            </a:r>
            <a:r>
              <a:rPr lang="en-US" sz="1200" b="1" dirty="0" err="1">
                <a:latin typeface="Georgia" pitchFamily="18" charset="0"/>
              </a:rPr>
              <a:t>Loscheider</a:t>
            </a:r>
            <a:r>
              <a:rPr lang="en-US" sz="1200" b="1" dirty="0">
                <a:latin typeface="Georgia" pitchFamily="18" charset="0"/>
              </a:rPr>
              <a:t>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 smtClean="0">
                <a:latin typeface="Georgia" pitchFamily="18" charset="0"/>
              </a:rPr>
              <a:t>Yearbook </a:t>
            </a:r>
            <a:r>
              <a:rPr lang="en-US" sz="1200" b="1" dirty="0">
                <a:latin typeface="Georgia" pitchFamily="18" charset="0"/>
              </a:rPr>
              <a:t>		</a:t>
            </a:r>
            <a:r>
              <a:rPr lang="en-US" sz="1200" b="1" dirty="0" smtClean="0">
                <a:latin typeface="Georgia" pitchFamily="18" charset="0"/>
              </a:rPr>
              <a:t>	Dave Hansen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Adaptive Sailing  		Karen </a:t>
            </a:r>
            <a:r>
              <a:rPr lang="en-US" sz="1200" b="1" dirty="0" err="1">
                <a:latin typeface="Georgia" pitchFamily="18" charset="0"/>
              </a:rPr>
              <a:t>Hemstad</a:t>
            </a:r>
            <a:r>
              <a:rPr lang="en-US" sz="1200" b="1" dirty="0">
                <a:latin typeface="Georgia" pitchFamily="18" charset="0"/>
              </a:rPr>
              <a:t>, Ted Jewett, Andy 	Crowe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 smtClean="0">
                <a:latin typeface="Georgia" pitchFamily="18" charset="0"/>
              </a:rPr>
              <a:t>Photo </a:t>
            </a:r>
            <a:r>
              <a:rPr lang="en-US" sz="1200" b="1" dirty="0">
                <a:latin typeface="Georgia" pitchFamily="18" charset="0"/>
              </a:rPr>
              <a:t>Trophy Coordinator   </a:t>
            </a:r>
            <a:r>
              <a:rPr lang="en-US" sz="1200" b="1" dirty="0" smtClean="0">
                <a:latin typeface="Georgia" pitchFamily="18" charset="0"/>
              </a:rPr>
              <a:t>	Joe </a:t>
            </a:r>
            <a:r>
              <a:rPr lang="en-US" sz="1200" b="1" dirty="0">
                <a:latin typeface="Georgia" pitchFamily="18" charset="0"/>
              </a:rPr>
              <a:t>Friction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Park Board Liaison 	</a:t>
            </a:r>
            <a:r>
              <a:rPr lang="en-US" sz="1200" b="1" dirty="0" smtClean="0">
                <a:latin typeface="Georgia" pitchFamily="18" charset="0"/>
              </a:rPr>
              <a:t>	Paul </a:t>
            </a:r>
            <a:r>
              <a:rPr lang="en-US" sz="1200" b="1" dirty="0" err="1">
                <a:latin typeface="Georgia" pitchFamily="18" charset="0"/>
              </a:rPr>
              <a:t>Baltzersen</a:t>
            </a:r>
            <a:r>
              <a:rPr lang="en-US" sz="1200" b="1" dirty="0">
                <a:latin typeface="Georgia" pitchFamily="18" charset="0"/>
              </a:rPr>
              <a:t> 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Delegate to the ILYA 	</a:t>
            </a:r>
            <a:r>
              <a:rPr lang="en-US" sz="1200" b="1" dirty="0" smtClean="0">
                <a:latin typeface="Georgia" pitchFamily="18" charset="0"/>
              </a:rPr>
              <a:t>	Joe </a:t>
            </a:r>
            <a:r>
              <a:rPr lang="en-US" sz="1200" b="1" dirty="0" err="1">
                <a:latin typeface="Georgia" pitchFamily="18" charset="0"/>
              </a:rPr>
              <a:t>Fricton</a:t>
            </a:r>
            <a:r>
              <a:rPr lang="en-US" sz="1200" b="1" dirty="0">
                <a:latin typeface="Georgia" pitchFamily="18" charset="0"/>
              </a:rPr>
              <a:t> 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Display Cases 	</a:t>
            </a:r>
            <a:r>
              <a:rPr lang="en-US" sz="1200" b="1" dirty="0" smtClean="0">
                <a:latin typeface="Georgia" pitchFamily="18" charset="0"/>
              </a:rPr>
              <a:t>	Wendy </a:t>
            </a:r>
            <a:r>
              <a:rPr lang="en-US" sz="1200" b="1" dirty="0" err="1">
                <a:latin typeface="Georgia" pitchFamily="18" charset="0"/>
              </a:rPr>
              <a:t>Ott</a:t>
            </a:r>
            <a:r>
              <a:rPr lang="en-US" sz="1200" b="1" dirty="0">
                <a:latin typeface="Georgia" pitchFamily="18" charset="0"/>
              </a:rPr>
              <a:t> 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Logo Gear Procurer 	</a:t>
            </a:r>
            <a:r>
              <a:rPr lang="en-US" sz="1200" b="1" dirty="0" smtClean="0">
                <a:latin typeface="Georgia" pitchFamily="18" charset="0"/>
              </a:rPr>
              <a:t>	John </a:t>
            </a:r>
            <a:r>
              <a:rPr lang="en-US" sz="1200" b="1" dirty="0" err="1" smtClean="0">
                <a:latin typeface="Georgia" pitchFamily="18" charset="0"/>
              </a:rPr>
              <a:t>Wentzell</a:t>
            </a:r>
            <a:r>
              <a:rPr lang="en-US" sz="1200" b="1" dirty="0" smtClean="0">
                <a:latin typeface="Georgia" pitchFamily="18" charset="0"/>
              </a:rPr>
              <a:t> &amp; Jennifer O’Brien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 smtClean="0">
                <a:latin typeface="Georgia" pitchFamily="18" charset="0"/>
              </a:rPr>
              <a:t>  </a:t>
            </a:r>
            <a:endParaRPr lang="en-US" sz="1200" dirty="0">
              <a:latin typeface="Georg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6400" y="122914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latin typeface="Georgia" pitchFamily="18" charset="0"/>
              </a:rPr>
              <a:t>Commodore 	</a:t>
            </a:r>
            <a:r>
              <a:rPr lang="en-US" sz="1200" b="1" dirty="0" smtClean="0">
                <a:latin typeface="Georgia" pitchFamily="18" charset="0"/>
              </a:rPr>
              <a:t>Joe Fricton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Vice Commodore 	</a:t>
            </a:r>
            <a:r>
              <a:rPr lang="en-US" sz="1200" b="1" dirty="0" smtClean="0">
                <a:latin typeface="Georgia" pitchFamily="18" charset="0"/>
              </a:rPr>
              <a:t>Mark Anderson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Rear Commodore 	</a:t>
            </a:r>
            <a:r>
              <a:rPr lang="en-US" sz="1200" b="1" dirty="0" smtClean="0">
                <a:latin typeface="Georgia" pitchFamily="18" charset="0"/>
              </a:rPr>
              <a:t>Robert </a:t>
            </a:r>
            <a:r>
              <a:rPr lang="en-US" sz="1200" b="1" dirty="0" err="1" smtClean="0">
                <a:latin typeface="Georgia" pitchFamily="18" charset="0"/>
              </a:rPr>
              <a:t>Netzer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Secretary 		Charlie </a:t>
            </a:r>
            <a:r>
              <a:rPr lang="en-US" sz="1200" b="1" dirty="0" err="1">
                <a:latin typeface="Georgia" pitchFamily="18" charset="0"/>
              </a:rPr>
              <a:t>Gantzer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Treasurer 		Chuck </a:t>
            </a:r>
            <a:r>
              <a:rPr lang="en-US" sz="1200" b="1" dirty="0" err="1">
                <a:latin typeface="Georgia" pitchFamily="18" charset="0"/>
              </a:rPr>
              <a:t>Ott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Director 		</a:t>
            </a:r>
            <a:r>
              <a:rPr lang="en-US" sz="1200" b="1" dirty="0" smtClean="0">
                <a:latin typeface="Georgia" pitchFamily="18" charset="0"/>
              </a:rPr>
              <a:t>Joe Schroeder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Director 		Pam </a:t>
            </a:r>
            <a:r>
              <a:rPr lang="en-US" sz="1200" b="1" dirty="0" err="1">
                <a:latin typeface="Georgia" pitchFamily="18" charset="0"/>
              </a:rPr>
              <a:t>Paufler</a:t>
            </a:r>
            <a:r>
              <a:rPr lang="en-US" sz="1200" b="1" dirty="0">
                <a:latin typeface="Georgia" pitchFamily="18" charset="0"/>
              </a:rPr>
              <a:t>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Director 		Jason Curtis 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>
                <a:latin typeface="Georgia" pitchFamily="18" charset="0"/>
              </a:rPr>
              <a:t>Director 		</a:t>
            </a:r>
            <a:r>
              <a:rPr lang="en-US" sz="1200" b="1" dirty="0" smtClean="0">
                <a:latin typeface="Georgia" pitchFamily="18" charset="0"/>
              </a:rPr>
              <a:t>Kevin Berger</a:t>
            </a:r>
            <a:endParaRPr lang="en-US" sz="1200" dirty="0">
              <a:latin typeface="Georgia" pitchFamily="18" charset="0"/>
            </a:endParaRPr>
          </a:p>
          <a:p>
            <a:r>
              <a:rPr lang="en-US" sz="1200" b="1" dirty="0" smtClean="0">
                <a:latin typeface="Georgia" pitchFamily="18" charset="0"/>
              </a:rPr>
              <a:t>TCSC </a:t>
            </a:r>
            <a:r>
              <a:rPr lang="en-US" sz="1200" b="1" dirty="0">
                <a:latin typeface="Georgia" pitchFamily="18" charset="0"/>
              </a:rPr>
              <a:t>Racing 	John Berg</a:t>
            </a:r>
            <a:endParaRPr lang="en-US" sz="12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41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252663"/>
            <a:ext cx="83629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633478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Brit’s Pub &amp; Music - Jim Marquardt &amp; Kevin Berger</a:t>
            </a:r>
          </a:p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 </a:t>
            </a:r>
            <a:r>
              <a:rPr lang="en-US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T</a:t>
            </a:r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rophy Engraving - John </a:t>
            </a:r>
            <a:r>
              <a:rPr lang="en-US" sz="20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Wentzell</a:t>
            </a:r>
            <a:endParaRPr lang="en-US" sz="2000" i="1" dirty="0" smtClean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Picture Trophies - Joe Fricton and Bill Colburn</a:t>
            </a:r>
          </a:p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Yearbook – Dave Hansen</a:t>
            </a:r>
          </a:p>
          <a:p>
            <a:pPr algn="ctr"/>
            <a:endParaRPr lang="en-US" sz="2000" i="1" dirty="0" smtClean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ctr"/>
            <a:endParaRPr lang="en-US" sz="2000" i="1" dirty="0" smtClean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ctr"/>
            <a:endParaRPr lang="en-US" sz="2000" i="1" dirty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55475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Banquet Volunteers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38100" stA="12000" dist="38100" dir="5400000" sy="-100000" algn="bl" rotWithShape="0"/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sz="quarter" idx="13"/>
          </p:nvPr>
        </p:nvSpPr>
        <p:spPr>
          <a:xfrm>
            <a:off x="609600" y="1066800"/>
            <a:ext cx="3733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Spencer </a:t>
            </a:r>
            <a:r>
              <a:rPr lang="en-US" dirty="0" err="1"/>
              <a:t>Devens</a:t>
            </a:r>
            <a:endParaRPr lang="en-US" dirty="0"/>
          </a:p>
          <a:p>
            <a:r>
              <a:rPr lang="en-US" dirty="0"/>
              <a:t>Adele </a:t>
            </a:r>
            <a:r>
              <a:rPr lang="en-US" dirty="0" smtClean="0"/>
              <a:t>Fraser</a:t>
            </a:r>
          </a:p>
          <a:p>
            <a:r>
              <a:rPr lang="en-US" dirty="0"/>
              <a:t>Mickey Fraser</a:t>
            </a:r>
          </a:p>
          <a:p>
            <a:r>
              <a:rPr lang="en-US" dirty="0"/>
              <a:t>Maeve </a:t>
            </a:r>
            <a:r>
              <a:rPr lang="en-US" dirty="0" err="1"/>
              <a:t>Katics</a:t>
            </a:r>
            <a:endParaRPr lang="en-US" dirty="0"/>
          </a:p>
          <a:p>
            <a:r>
              <a:rPr lang="en-US" dirty="0"/>
              <a:t>Ellen Kirkpatrick</a:t>
            </a:r>
          </a:p>
          <a:p>
            <a:r>
              <a:rPr lang="en-US" dirty="0"/>
              <a:t>Lucy </a:t>
            </a:r>
            <a:r>
              <a:rPr lang="en-US" dirty="0" err="1"/>
              <a:t>Lamosse</a:t>
            </a:r>
            <a:endParaRPr lang="en-US" dirty="0"/>
          </a:p>
          <a:p>
            <a:r>
              <a:rPr lang="en-US" dirty="0"/>
              <a:t>Calvin </a:t>
            </a:r>
            <a:r>
              <a:rPr lang="en-US" dirty="0" err="1"/>
              <a:t>Lamosse</a:t>
            </a:r>
            <a:endParaRPr lang="en-US" dirty="0"/>
          </a:p>
          <a:p>
            <a:r>
              <a:rPr lang="en-US" dirty="0"/>
              <a:t>Emma </a:t>
            </a:r>
            <a:r>
              <a:rPr lang="en-US" dirty="0" err="1"/>
              <a:t>Netzer</a:t>
            </a:r>
            <a:endParaRPr lang="en-US" dirty="0"/>
          </a:p>
          <a:p>
            <a:r>
              <a:rPr lang="en-US" dirty="0"/>
              <a:t>Madeline </a:t>
            </a:r>
            <a:r>
              <a:rPr lang="en-US" dirty="0" err="1"/>
              <a:t>Netzer</a:t>
            </a:r>
            <a:endParaRPr lang="en-US" dirty="0"/>
          </a:p>
          <a:p>
            <a:r>
              <a:rPr lang="en-US" dirty="0" err="1"/>
              <a:t>Annalynne</a:t>
            </a:r>
            <a:r>
              <a:rPr lang="en-US" dirty="0"/>
              <a:t> </a:t>
            </a:r>
            <a:r>
              <a:rPr lang="en-US" dirty="0" err="1"/>
              <a:t>Prochaska</a:t>
            </a:r>
            <a:endParaRPr lang="en-US" dirty="0"/>
          </a:p>
          <a:p>
            <a:r>
              <a:rPr lang="en-US" dirty="0" err="1"/>
              <a:t>Keelan</a:t>
            </a:r>
            <a:r>
              <a:rPr lang="en-US" dirty="0"/>
              <a:t> Samson-Garry</a:t>
            </a:r>
          </a:p>
          <a:p>
            <a:r>
              <a:rPr lang="en-US" dirty="0"/>
              <a:t>Petra Samson-Garry</a:t>
            </a:r>
          </a:p>
          <a:p>
            <a:r>
              <a:rPr lang="en-US" dirty="0"/>
              <a:t>Mitchell Schroeder</a:t>
            </a:r>
          </a:p>
          <a:p>
            <a:r>
              <a:rPr lang="en-US" dirty="0"/>
              <a:t>Helene Schroeder</a:t>
            </a:r>
          </a:p>
          <a:p>
            <a:r>
              <a:rPr lang="en-US" dirty="0"/>
              <a:t>Carmen </a:t>
            </a:r>
            <a:r>
              <a:rPr lang="en-US" dirty="0" smtClean="0"/>
              <a:t>Mattingly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19200"/>
            <a:ext cx="5524502" cy="3107531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LHYC Youth Program Participants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7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Thank you to the </a:t>
            </a:r>
            <a:r>
              <a:rPr lang="en-US" sz="3400" dirty="0" err="1" smtClean="0"/>
              <a:t>Westerman</a:t>
            </a:r>
            <a:r>
              <a:rPr lang="en-US" sz="3400" dirty="0" smtClean="0"/>
              <a:t> Family. </a:t>
            </a:r>
            <a:br>
              <a:rPr lang="en-US" sz="3400" dirty="0" smtClean="0"/>
            </a:br>
            <a:endParaRPr lang="en-US" sz="3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" b="4743"/>
          <a:stretch>
            <a:fillRect/>
          </a:stretch>
        </p:blipFill>
        <p:spPr>
          <a:xfrm>
            <a:off x="3657600" y="609600"/>
            <a:ext cx="5311621" cy="539683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33400" y="2547890"/>
            <a:ext cx="3048000" cy="4005310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/>
              <a:t>Liz </a:t>
            </a:r>
            <a:r>
              <a:rPr lang="en-US" sz="4000" dirty="0" err="1"/>
              <a:t>Westerman</a:t>
            </a:r>
            <a:r>
              <a:rPr lang="en-US" sz="4000" dirty="0"/>
              <a:t> daughter of first LHYC Commodore Dr. Harold </a:t>
            </a:r>
            <a:r>
              <a:rPr lang="en-US" sz="4000" dirty="0" err="1"/>
              <a:t>Westerman</a:t>
            </a:r>
            <a:r>
              <a:rPr lang="en-US" sz="4000" dirty="0"/>
              <a:t> having lunch with her friends on her X boat </a:t>
            </a:r>
            <a:r>
              <a:rPr lang="en-US" sz="4000" dirty="0" smtClean="0"/>
              <a:t>Gee </a:t>
            </a:r>
            <a:r>
              <a:rPr lang="en-US" sz="4000" dirty="0" err="1" smtClean="0"/>
              <a:t>Wizz</a:t>
            </a:r>
            <a:r>
              <a:rPr lang="en-US" sz="4000" dirty="0" smtClean="0"/>
              <a:t> at </a:t>
            </a:r>
            <a:r>
              <a:rPr lang="en-US" sz="4000" dirty="0"/>
              <a:t>the Lake Harriet dock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53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Thank you to Tim Carlson and </a:t>
            </a:r>
            <a:r>
              <a:rPr lang="en-US" sz="2800" dirty="0" err="1" smtClean="0"/>
              <a:t>Sailcrafters</a:t>
            </a:r>
            <a:r>
              <a:rPr lang="en-US" sz="2800" dirty="0" smtClean="0"/>
              <a:t> for a donation of the gift certificates. 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www.sailcrafters.com</a:t>
            </a: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Phone:</a:t>
            </a:r>
            <a:r>
              <a:rPr lang="en-US" sz="2000" dirty="0"/>
              <a:t> 952-693-6089</a:t>
            </a:r>
            <a:br>
              <a:rPr lang="en-US" sz="2000" dirty="0"/>
            </a:br>
            <a:r>
              <a:rPr lang="en-US" sz="2000" b="1" dirty="0"/>
              <a:t>Email:</a:t>
            </a:r>
            <a:r>
              <a:rPr lang="en-US" sz="2000" dirty="0"/>
              <a:t> </a:t>
            </a:r>
            <a:r>
              <a:rPr lang="en-US" sz="2000" dirty="0" smtClean="0">
                <a:hlinkClick r:id="rId3"/>
              </a:rPr>
              <a:t>Tim@Sailcrafters.com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Hours</a:t>
            </a:r>
            <a:r>
              <a:rPr lang="en-US" sz="2000" dirty="0"/>
              <a:t>: Variable, but if the sun's up we're up.</a:t>
            </a:r>
          </a:p>
          <a:p>
            <a:pPr marL="0" indent="0">
              <a:buNone/>
            </a:pPr>
            <a:r>
              <a:rPr lang="en-US" sz="2000" b="1" dirty="0" smtClean="0"/>
              <a:t>Location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Sailcrafters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10201 </a:t>
            </a:r>
            <a:r>
              <a:rPr lang="en-US" sz="2000" dirty="0" err="1"/>
              <a:t>Chowen</a:t>
            </a:r>
            <a:r>
              <a:rPr lang="en-US" sz="2000" dirty="0"/>
              <a:t> Ave South</a:t>
            </a:r>
            <a:br>
              <a:rPr lang="en-US" sz="2000" dirty="0"/>
            </a:br>
            <a:r>
              <a:rPr lang="en-US" sz="2000" dirty="0"/>
              <a:t>Bloomington, MN 55431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04799"/>
            <a:ext cx="7948247" cy="22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1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252663"/>
            <a:ext cx="83629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63347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Commodore </a:t>
            </a:r>
            <a:r>
              <a:rPr lang="en-US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– </a:t>
            </a:r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Mark Anderson</a:t>
            </a:r>
            <a:endParaRPr lang="en-US" sz="2000" i="1" dirty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Vice </a:t>
            </a:r>
            <a:r>
              <a:rPr lang="en-US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Commodore – </a:t>
            </a:r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Jennifer O’Brien</a:t>
            </a:r>
            <a:endParaRPr lang="en-US" sz="2000" i="1" dirty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Rear </a:t>
            </a:r>
            <a:r>
              <a:rPr lang="en-US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Commodore – </a:t>
            </a:r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Joe Fricton</a:t>
            </a:r>
            <a:endParaRPr lang="en-US" sz="2000" i="1" dirty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Secretary </a:t>
            </a:r>
            <a:r>
              <a:rPr lang="en-US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- Charlie </a:t>
            </a:r>
            <a:r>
              <a:rPr lang="en-US" sz="20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Gantzer</a:t>
            </a:r>
            <a:endParaRPr lang="en-US" sz="2000" i="1" dirty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Treasurer </a:t>
            </a:r>
            <a:r>
              <a:rPr lang="en-US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- Chuck </a:t>
            </a:r>
            <a:r>
              <a:rPr lang="en-US" sz="2000" i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Ott</a:t>
            </a:r>
            <a:endParaRPr lang="en-US" sz="2000" i="1" dirty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Returning </a:t>
            </a:r>
            <a:r>
              <a:rPr lang="en-US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Director – </a:t>
            </a:r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Kevin Berger</a:t>
            </a:r>
            <a:endParaRPr lang="en-US" sz="2000" i="1" dirty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Returning </a:t>
            </a:r>
            <a:r>
              <a:rPr lang="en-US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Director – </a:t>
            </a:r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Joe Schroeder</a:t>
            </a:r>
            <a:endParaRPr lang="en-US" sz="2000" i="1" dirty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1st  </a:t>
            </a:r>
            <a:r>
              <a:rPr lang="en-US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Year Director </a:t>
            </a:r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– Stuart </a:t>
            </a:r>
            <a:r>
              <a:rPr lang="en-US" sz="20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MacPhail</a:t>
            </a:r>
            <a:endParaRPr lang="en-US" sz="2000" i="1" dirty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pPr algn="ctr"/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1st  </a:t>
            </a:r>
            <a:r>
              <a:rPr lang="en-US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Year Director – </a:t>
            </a:r>
            <a:r>
              <a:rPr lang="en-US" sz="2000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Georgia" pitchFamily="18" charset="0"/>
              </a:rPr>
              <a:t>Deborah Anderson</a:t>
            </a:r>
            <a:endParaRPr lang="en-US" sz="2000" i="1" dirty="0">
              <a:solidFill>
                <a:schemeClr val="tx2">
                  <a:lumMod val="20000"/>
                  <a:lumOff val="8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55475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Looking Forward to 2014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38100" stA="12000" dist="38100" dir="5400000" sy="-100000" algn="bl" rotWithShape="0"/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726" y="434048"/>
            <a:ext cx="3193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It’s NOT Over!</a:t>
            </a:r>
          </a:p>
          <a:p>
            <a:pPr algn="ctr"/>
            <a:endParaRPr lang="en-US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38100" stA="12000" dist="38100" dir="5400000" sy="-100000" algn="bl" rotWithShape="0"/>
              </a:effectLst>
              <a:latin typeface="Georgia" pitchFamily="18" charset="0"/>
            </a:endParaRPr>
          </a:p>
          <a:p>
            <a:pPr algn="ctr"/>
            <a:r>
              <a:rPr lang="en-US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38100" stA="12000" dist="38100" dir="5400000" sy="-100000" algn="bl" rotWithShape="0"/>
                </a:effectLst>
                <a:latin typeface="Georgia" pitchFamily="18" charset="0"/>
              </a:rPr>
              <a:t>THE BAR IS STILL OPEN</a:t>
            </a:r>
          </a:p>
        </p:txBody>
      </p:sp>
    </p:spTree>
    <p:extLst>
      <p:ext uri="{BB962C8B-B14F-4D97-AF65-F5344CB8AC3E}">
        <p14:creationId xmlns:p14="http://schemas.microsoft.com/office/powerpoint/2010/main" val="18520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LHYC Adaptive Sailing Program</a:t>
            </a:r>
            <a:br>
              <a:rPr lang="en-US" dirty="0" smtClean="0"/>
            </a:br>
            <a:r>
              <a:rPr lang="en-US" cap="none" dirty="0" smtClean="0"/>
              <a:t>Karen </a:t>
            </a:r>
            <a:r>
              <a:rPr lang="en-US" cap="none" dirty="0" err="1" smtClean="0"/>
              <a:t>Hemstad</a:t>
            </a:r>
            <a:endParaRPr lang="en-US" cap="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89235"/>
            <a:ext cx="5715000" cy="4279666"/>
          </a:xfrm>
        </p:spPr>
      </p:pic>
    </p:spTree>
    <p:extLst>
      <p:ext uri="{BB962C8B-B14F-4D97-AF65-F5344CB8AC3E}">
        <p14:creationId xmlns:p14="http://schemas.microsoft.com/office/powerpoint/2010/main" val="372180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Most Improved-Brian Foster</a:t>
            </a:r>
          </a:p>
          <a:p>
            <a:pPr marL="0" indent="0">
              <a:buNone/>
            </a:pPr>
            <a:r>
              <a:rPr lang="en-US" sz="2400" dirty="0" smtClean="0"/>
              <a:t>Midshipmen-Terry Hanson</a:t>
            </a:r>
          </a:p>
          <a:p>
            <a:pPr marL="0" indent="0">
              <a:buNone/>
            </a:pPr>
            <a:r>
              <a:rPr lang="en-US" sz="2400" dirty="0" smtClean="0"/>
              <a:t>Top Volunteer-Lynn Jorgenson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Participants:</a:t>
            </a:r>
          </a:p>
          <a:p>
            <a:r>
              <a:rPr lang="en-US" dirty="0" smtClean="0"/>
              <a:t>Paul </a:t>
            </a:r>
            <a:r>
              <a:rPr lang="en-US" dirty="0" err="1" smtClean="0"/>
              <a:t>VanWinkel</a:t>
            </a:r>
            <a:endParaRPr lang="en-US" dirty="0" smtClean="0"/>
          </a:p>
          <a:p>
            <a:r>
              <a:rPr lang="en-US" dirty="0" smtClean="0"/>
              <a:t>Sue Fink</a:t>
            </a:r>
          </a:p>
          <a:p>
            <a:r>
              <a:rPr lang="en-US" dirty="0" smtClean="0"/>
              <a:t>Terry Hanson</a:t>
            </a:r>
          </a:p>
          <a:p>
            <a:r>
              <a:rPr lang="en-US" dirty="0" smtClean="0"/>
              <a:t>Lynda Petersen</a:t>
            </a:r>
          </a:p>
          <a:p>
            <a:r>
              <a:rPr lang="en-US" dirty="0" smtClean="0"/>
              <a:t>Tom </a:t>
            </a:r>
            <a:r>
              <a:rPr lang="en-US" dirty="0" err="1" smtClean="0"/>
              <a:t>Cronmiller</a:t>
            </a:r>
            <a:endParaRPr lang="en-US" dirty="0" smtClean="0"/>
          </a:p>
          <a:p>
            <a:r>
              <a:rPr lang="en-US" dirty="0" smtClean="0"/>
              <a:t>Billy </a:t>
            </a:r>
            <a:r>
              <a:rPr lang="en-US" dirty="0" err="1" smtClean="0"/>
              <a:t>Golfus</a:t>
            </a:r>
            <a:endParaRPr lang="en-US" dirty="0" smtClean="0"/>
          </a:p>
          <a:p>
            <a:r>
              <a:rPr lang="en-US" dirty="0" smtClean="0"/>
              <a:t>Brian </a:t>
            </a:r>
            <a:r>
              <a:rPr lang="en-US" dirty="0"/>
              <a:t>Foster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305300" cy="322897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Program Participants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LHYC HISTORY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smtClean="0"/>
              <a:t>Family and All-inclusive Affair</a:t>
            </a:r>
            <a:br>
              <a:rPr lang="en-US" dirty="0" smtClean="0"/>
            </a:b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7924800" cy="5562600"/>
          </a:xfrm>
        </p:spPr>
        <p:txBody>
          <a:bodyPr>
            <a:normAutofit fontScale="70000" lnSpcReduction="20000"/>
          </a:bodyPr>
          <a:lstStyle/>
          <a:p>
            <a:endParaRPr lang="en-US" sz="3100" dirty="0" smtClean="0"/>
          </a:p>
          <a:p>
            <a:r>
              <a:rPr lang="en-US" sz="3100" dirty="0" smtClean="0"/>
              <a:t>According </a:t>
            </a:r>
            <a:r>
              <a:rPr lang="en-US" sz="3100" dirty="0" smtClean="0"/>
              <a:t>to a June 28, 1942 article in the Minneapolis </a:t>
            </a:r>
            <a:r>
              <a:rPr lang="en-US" sz="3100" dirty="0" smtClean="0"/>
              <a:t>Tribune </a:t>
            </a:r>
            <a:r>
              <a:rPr lang="en-US" sz="3100" dirty="0" smtClean="0"/>
              <a:t>early LHYC </a:t>
            </a:r>
            <a:r>
              <a:rPr lang="en-US" sz="3100" dirty="0" smtClean="0"/>
              <a:t>members </a:t>
            </a:r>
            <a:r>
              <a:rPr lang="en-US" sz="3100" dirty="0" smtClean="0"/>
              <a:t>had the following goals:</a:t>
            </a:r>
          </a:p>
          <a:p>
            <a:pPr lvl="1"/>
            <a:r>
              <a:rPr lang="en-US" sz="3100" dirty="0" smtClean="0"/>
              <a:t>The idea of LHYC was for people interested in sailing “to have a project to be enjoyed by every member of the family.”</a:t>
            </a:r>
          </a:p>
          <a:p>
            <a:pPr lvl="1"/>
            <a:r>
              <a:rPr lang="en-US" sz="3100" dirty="0" smtClean="0"/>
              <a:t>“Children, the college group, and parents all race together.”</a:t>
            </a:r>
          </a:p>
          <a:p>
            <a:pPr lvl="1"/>
            <a:r>
              <a:rPr lang="en-US" sz="3100" dirty="0" smtClean="0"/>
              <a:t>“There is virtually no age limit for sailors and the humblest equipped boat on the lake has as much chance as the grandest.”</a:t>
            </a:r>
          </a:p>
          <a:p>
            <a:pPr lvl="1"/>
            <a:r>
              <a:rPr lang="en-US" sz="3100" dirty="0" smtClean="0"/>
              <a:t>Family Activities:</a:t>
            </a:r>
          </a:p>
          <a:p>
            <a:pPr lvl="2"/>
            <a:r>
              <a:rPr lang="en-US" sz="3100" dirty="0" smtClean="0"/>
              <a:t>Watermelon Races</a:t>
            </a:r>
          </a:p>
          <a:p>
            <a:pPr lvl="2"/>
            <a:r>
              <a:rPr lang="en-US" sz="3100" dirty="0" smtClean="0"/>
              <a:t>Club Open Houses and Parties</a:t>
            </a:r>
          </a:p>
          <a:p>
            <a:pPr lvl="2"/>
            <a:r>
              <a:rPr lang="en-US" sz="3100" dirty="0" smtClean="0"/>
              <a:t>Parent-Child Races</a:t>
            </a:r>
          </a:p>
          <a:p>
            <a:pPr lvl="2"/>
            <a:r>
              <a:rPr lang="en-US" sz="3100" dirty="0" smtClean="0"/>
              <a:t>Member Boat Swap Races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2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" y="20782"/>
            <a:ext cx="3478316" cy="3332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0946" y="3115708"/>
            <a:ext cx="3519055" cy="3965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99" y="20782"/>
            <a:ext cx="5035301" cy="3335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39" y="3378399"/>
            <a:ext cx="5150762" cy="34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7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017" y="-10361"/>
            <a:ext cx="688576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5464</TotalTime>
  <Words>1074</Words>
  <Application>Microsoft Office PowerPoint</Application>
  <PresentationFormat>On-screen Show (4:3)</PresentationFormat>
  <Paragraphs>286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Horizon</vt:lpstr>
      <vt:lpstr>Lake Harriet Yacht Club Annual Banquet 2013</vt:lpstr>
      <vt:lpstr>LHYC HistorY The Start of the Club</vt:lpstr>
      <vt:lpstr>LHYC Youth Program Robert Netzer</vt:lpstr>
      <vt:lpstr>LHYC Youth Program Participants </vt:lpstr>
      <vt:lpstr>LHYC Adaptive Sailing Program Karen Hemstad</vt:lpstr>
      <vt:lpstr>Adaptive Program Participants </vt:lpstr>
      <vt:lpstr>    LHYC HISTORY A Family and All-inclusive Affair  </vt:lpstr>
      <vt:lpstr>PowerPoint Presentation</vt:lpstr>
      <vt:lpstr>PowerPoint Presentation</vt:lpstr>
      <vt:lpstr>Racing Awards</vt:lpstr>
      <vt:lpstr>Isaac ReeveS Memorial M16 Scow  MC Scow</vt:lpstr>
      <vt:lpstr>Peter Super Memorial M16 Scow  MC Scow</vt:lpstr>
      <vt:lpstr>Dorothy Schepers Memorial M16 Scow    MC Scow</vt:lpstr>
      <vt:lpstr>Commodore’s Cup Team Racing</vt:lpstr>
      <vt:lpstr>Pete taylor Memorial Best Light Wind MC sailor</vt:lpstr>
      <vt:lpstr>Dee o’Neal Memorial Novice Skipper Award</vt:lpstr>
      <vt:lpstr>Jim &amp; Dorothy Schepers Memorial Handicap Racing Series</vt:lpstr>
      <vt:lpstr>Wednesday Night Series </vt:lpstr>
      <vt:lpstr>LHYC HISTORY Challenges in building the club</vt:lpstr>
      <vt:lpstr>MC COMbined Holiday Series </vt:lpstr>
      <vt:lpstr>M16 COMbined Holiday Series </vt:lpstr>
      <vt:lpstr>M16 Season Championship </vt:lpstr>
      <vt:lpstr>MC Season Championship </vt:lpstr>
      <vt:lpstr>LHYC Special Awards</vt:lpstr>
      <vt:lpstr>MC Interlakes  Team Championship</vt:lpstr>
      <vt:lpstr>Lynn Jorgenson Award Race Management</vt:lpstr>
      <vt:lpstr>Women’s Challenge Outstanding Female Skipper</vt:lpstr>
      <vt:lpstr>US Yacht Racing Union Sportsmanship Award  </vt:lpstr>
      <vt:lpstr>Most Improved M16 SailorS   </vt:lpstr>
      <vt:lpstr>Most Improved MC Sailor   </vt:lpstr>
      <vt:lpstr>LHYC HISTORY TriviA Boat Names</vt:lpstr>
      <vt:lpstr>Liz Westerman on Gee Wizz</vt:lpstr>
      <vt:lpstr>Al Flemming Memorial Committed Volunteerism, Crew/Social Member </vt:lpstr>
      <vt:lpstr>Spirit Award Best promoter of LHYC within the club and in the community </vt:lpstr>
      <vt:lpstr>Dick Adams Memorial Most Devoted Sailor </vt:lpstr>
      <vt:lpstr>Marshman Watson Memorial Best Sailor On and Off the Lake </vt:lpstr>
      <vt:lpstr>Rear Commodore award  </vt:lpstr>
      <vt:lpstr>PowerPoint Presentation</vt:lpstr>
      <vt:lpstr>PowerPoint Presentation</vt:lpstr>
      <vt:lpstr>Thank you to the Westerman Family.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Harriet Yacht Club Annual Banquet 2013</dc:title>
  <dc:creator>jfricton</dc:creator>
  <cp:lastModifiedBy>Jennifer Fricton</cp:lastModifiedBy>
  <cp:revision>93</cp:revision>
  <dcterms:created xsi:type="dcterms:W3CDTF">2013-11-13T03:16:27Z</dcterms:created>
  <dcterms:modified xsi:type="dcterms:W3CDTF">2013-11-16T23:10:04Z</dcterms:modified>
</cp:coreProperties>
</file>